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7"/>
  </p:notesMasterIdLst>
  <p:handoutMasterIdLst>
    <p:handoutMasterId r:id="rId38"/>
  </p:handoutMasterIdLst>
  <p:sldIdLst>
    <p:sldId id="355" r:id="rId5"/>
    <p:sldId id="356" r:id="rId6"/>
    <p:sldId id="372" r:id="rId7"/>
    <p:sldId id="373" r:id="rId8"/>
    <p:sldId id="374" r:id="rId9"/>
    <p:sldId id="375" r:id="rId10"/>
    <p:sldId id="390" r:id="rId11"/>
    <p:sldId id="371" r:id="rId12"/>
    <p:sldId id="466" r:id="rId13"/>
    <p:sldId id="468" r:id="rId14"/>
    <p:sldId id="467" r:id="rId15"/>
    <p:sldId id="469" r:id="rId16"/>
    <p:sldId id="357" r:id="rId17"/>
    <p:sldId id="475" r:id="rId18"/>
    <p:sldId id="442" r:id="rId19"/>
    <p:sldId id="453" r:id="rId20"/>
    <p:sldId id="454" r:id="rId21"/>
    <p:sldId id="455" r:id="rId22"/>
    <p:sldId id="445" r:id="rId23"/>
    <p:sldId id="381" r:id="rId24"/>
    <p:sldId id="478" r:id="rId25"/>
    <p:sldId id="479" r:id="rId26"/>
    <p:sldId id="431" r:id="rId27"/>
    <p:sldId id="470" r:id="rId28"/>
    <p:sldId id="471" r:id="rId29"/>
    <p:sldId id="473" r:id="rId30"/>
    <p:sldId id="474" r:id="rId31"/>
    <p:sldId id="368" r:id="rId32"/>
    <p:sldId id="462" r:id="rId33"/>
    <p:sldId id="369" r:id="rId34"/>
    <p:sldId id="463" r:id="rId35"/>
    <p:sldId id="386" r:id="rId36"/>
  </p:sldIdLst>
  <p:sldSz cx="10058400" cy="7772400"/>
  <p:notesSz cx="6858000" cy="9144000"/>
  <p:defaultTextStyle>
    <a:defPPr rtl="0">
      <a:defRPr lang="ko-K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5F4"/>
    <a:srgbClr val="4285F4"/>
    <a:srgbClr val="E6E6E6"/>
    <a:srgbClr val="D2D2D2"/>
    <a:srgbClr val="007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5FEEE2-6AA1-41AC-8680-A21C57AF05BE}" v="1043" dt="2020-02-06T18:55:19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92" autoAdjust="0"/>
    <p:restoredTop sz="96344" autoAdjust="0"/>
  </p:normalViewPr>
  <p:slideViewPr>
    <p:cSldViewPr snapToGrid="0">
      <p:cViewPr varScale="1">
        <p:scale>
          <a:sx n="93" d="100"/>
          <a:sy n="93" d="100"/>
        </p:scale>
        <p:origin x="151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96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ko-KR" altLang="en-US" noProof="1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A287F45-53A2-4574-9704-DB9BD7802604}" type="slidenum">
              <a:rPr lang="en-US" altLang="ko-KR" noProof="1" dirty="0" smtClean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noProof="1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3047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ko-KR" altLang="en-US" noProof="1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438D9481-2269-447B-89A2-AB0F2A16050D}" type="datetime1">
              <a:rPr lang="en-US" altLang="ko-KR" noProof="1" smtClean="0"/>
              <a:pPr/>
              <a:t>4/1/2024</a:t>
            </a:fld>
            <a:endParaRPr lang="ko-KR" altLang="en-US" noProof="1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ko-KR" altLang="en-US" noProof="1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-KR" altLang="en-US" noProof="1"/>
              <a:t>마스터 텍스트 스타일을 편집하려면 클릭하세요</a:t>
            </a:r>
            <a:r>
              <a:rPr lang="en-US" altLang="ko-KR" noProof="1"/>
              <a:t>.</a:t>
            </a:r>
          </a:p>
          <a:p>
            <a:pPr lvl="1" rtl="0"/>
            <a:r>
              <a:rPr lang="ko-KR" altLang="en-US" noProof="1"/>
              <a:t>둘째 수준</a:t>
            </a:r>
          </a:p>
          <a:p>
            <a:pPr lvl="2" rtl="0"/>
            <a:r>
              <a:rPr lang="ko-KR" altLang="en-US" noProof="1"/>
              <a:t>셋째 수준</a:t>
            </a:r>
          </a:p>
          <a:p>
            <a:pPr lvl="3" rtl="0"/>
            <a:r>
              <a:rPr lang="ko-KR" altLang="en-US" noProof="1"/>
              <a:t>넷째 수준</a:t>
            </a:r>
          </a:p>
          <a:p>
            <a:pPr lvl="4" rtl="0"/>
            <a:r>
              <a:rPr lang="ko-KR" altLang="en-US" noProof="1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ko-KR" altLang="en-US" noProof="1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5E2E02D3-8EE7-4A45-AD60-87A01101C290}" type="slidenum">
              <a:rPr lang="en-US" altLang="ko-KR" noProof="1" smtClean="0"/>
              <a:pPr/>
              <a:t>‹#›</a:t>
            </a:fld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1387870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algun Gothic" panose="020B0503020000020004" pitchFamily="50" charset="-127"/>
        <a:ea typeface="Malgun Gothic" panose="020B0503020000020004" pitchFamily="50" charset="-127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Malgun Gothic" panose="020B0503020000020004" pitchFamily="50" charset="-127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Malgun Gothic" panose="020B0503020000020004" pitchFamily="50" charset="-127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Malgun Gothic" panose="020B0503020000020004" pitchFamily="50" charset="-127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맑은 고딕" panose="020B0503020000020004" pitchFamily="50" charset="-127"/>
        <a:ea typeface="Malgun Gothic" panose="020B0503020000020004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E0209-066D-4AC0-A15D-D5BC07775AE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93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50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레이아웃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>
            <a:extLst>
              <a:ext uri="{FF2B5EF4-FFF2-40B4-BE49-F238E27FC236}">
                <a16:creationId xmlns:a16="http://schemas.microsoft.com/office/drawing/2014/main" id="{796523A1-5175-4ADF-B91F-5DEA70D182B2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E77C5E5-E262-4FA8-AC3E-2200C76C11A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래픽 13">
            <a:extLst>
              <a:ext uri="{FF2B5EF4-FFF2-40B4-BE49-F238E27FC236}">
                <a16:creationId xmlns:a16="http://schemas.microsoft.com/office/drawing/2014/main" id="{5B29AF73-47D8-4BB0-8224-BBA2086B1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D5B572AF-3D97-4949-8D36-588AA8593D00}"/>
              </a:ext>
            </a:extLst>
          </p:cNvPr>
          <p:cNvCxnSpPr>
            <a:cxnSpLocks/>
          </p:cNvCxnSpPr>
          <p:nvPr userDrawn="1"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854944E-F971-4974-8ADE-A17E9EFF9DE2}"/>
              </a:ext>
            </a:extLst>
          </p:cNvPr>
          <p:cNvSpPr/>
          <p:nvPr userDrawn="1"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1302FB1-B5E9-491E-9945-82D461674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948" y="258921"/>
            <a:ext cx="1533183" cy="380398"/>
          </a:xfrm>
        </p:spPr>
        <p:txBody>
          <a:bodyPr>
            <a:noAutofit/>
          </a:bodyPr>
          <a:lstStyle>
            <a:lvl1pPr>
              <a:defRPr sz="21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메일</a:t>
            </a:r>
          </a:p>
        </p:txBody>
      </p:sp>
    </p:spTree>
    <p:extLst>
      <p:ext uri="{BB962C8B-B14F-4D97-AF65-F5344CB8AC3E}">
        <p14:creationId xmlns:p14="http://schemas.microsoft.com/office/powerpoint/2010/main" val="33133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레이아웃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>
            <a:extLst>
              <a:ext uri="{FF2B5EF4-FFF2-40B4-BE49-F238E27FC236}">
                <a16:creationId xmlns:a16="http://schemas.microsoft.com/office/drawing/2014/main" id="{796523A1-5175-4ADF-B91F-5DEA70D182B2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E77C5E5-E262-4FA8-AC3E-2200C76C11A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래픽 5">
            <a:extLst>
              <a:ext uri="{FF2B5EF4-FFF2-40B4-BE49-F238E27FC236}">
                <a16:creationId xmlns:a16="http://schemas.microsoft.com/office/drawing/2014/main" id="{A7F214F5-1B09-42E6-9844-0F4D89765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 userDrawn="1"/>
        </p:nvGrpSpPr>
        <p:grpSpPr>
          <a:xfrm>
            <a:off x="-7013" y="0"/>
            <a:ext cx="1687658" cy="7772400"/>
            <a:chOff x="-8501" y="0"/>
            <a:chExt cx="2045646" cy="685800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C86EC7B-584A-4199-B87A-0456CC66CDED}"/>
                </a:ext>
              </a:extLst>
            </p:cNvPr>
            <p:cNvSpPr/>
            <p:nvPr userDrawn="1"/>
          </p:nvSpPr>
          <p:spPr>
            <a:xfrm>
              <a:off x="-8501" y="0"/>
              <a:ext cx="2045646" cy="685800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85"/>
            </a:p>
          </p:txBody>
        </p:sp>
        <p:pic>
          <p:nvPicPr>
            <p:cNvPr id="8" name="그래픽 7">
              <a:extLst>
                <a:ext uri="{FF2B5EF4-FFF2-40B4-BE49-F238E27FC236}">
                  <a16:creationId xmlns:a16="http://schemas.microsoft.com/office/drawing/2014/main" id="{0AF58A87-02CA-4028-ABB0-710D482E9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7717" y="319422"/>
              <a:ext cx="1671083" cy="237421"/>
            </a:xfrm>
            <a:prstGeom prst="rect">
              <a:avLst/>
            </a:prstGeom>
          </p:spPr>
        </p:pic>
      </p:grp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642039C5-3F32-4E62-A62A-C6457F7010F9}"/>
              </a:ext>
            </a:extLst>
          </p:cNvPr>
          <p:cNvSpPr/>
          <p:nvPr userDrawn="1"/>
        </p:nvSpPr>
        <p:spPr>
          <a:xfrm>
            <a:off x="9649968" y="7202924"/>
            <a:ext cx="224329" cy="341537"/>
          </a:xfrm>
          <a:prstGeom prst="parallelogram">
            <a:avLst>
              <a:gd name="adj" fmla="val 96231"/>
            </a:avLst>
          </a:prstGeom>
          <a:solidFill>
            <a:srgbClr val="217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47"/>
          </a:p>
        </p:txBody>
      </p:sp>
      <p:sp>
        <p:nvSpPr>
          <p:cNvPr id="20" name="슬라이드 번호 개체 틀 5">
            <a:extLst>
              <a:ext uri="{FF2B5EF4-FFF2-40B4-BE49-F238E27FC236}">
                <a16:creationId xmlns:a16="http://schemas.microsoft.com/office/drawing/2014/main" id="{796523A1-5175-4ADF-B91F-5DEA70D182B2}"/>
              </a:ext>
            </a:extLst>
          </p:cNvPr>
          <p:cNvSpPr txBox="1">
            <a:spLocks/>
          </p:cNvSpPr>
          <p:nvPr userDrawn="1"/>
        </p:nvSpPr>
        <p:spPr>
          <a:xfrm>
            <a:off x="9626766" y="733755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557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042D06AE-238A-4DF3-AA2F-8E373F653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8378" y="-35262"/>
            <a:ext cx="6490908" cy="7870226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FBFDFD3A-E4E7-4FA4-8366-7F1F5A658D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637" y="2306478"/>
            <a:ext cx="4669791" cy="265695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09016DFF-DFE2-4995-986F-7278389CF6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6501" y="5176974"/>
            <a:ext cx="3962400" cy="266855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09023784-BF8A-485D-84C9-732795E1FC3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26369" y="2786288"/>
            <a:ext cx="2509611" cy="25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0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27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1">
    <p:bg>
      <p:bgPr>
        <a:solidFill>
          <a:srgbClr val="428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래픽 7">
            <a:extLst>
              <a:ext uri="{FF2B5EF4-FFF2-40B4-BE49-F238E27FC236}">
                <a16:creationId xmlns:a16="http://schemas.microsoft.com/office/drawing/2014/main" id="{87395803-4AE4-4818-9429-05A22616F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902AB267-1228-4F0E-A8D8-98DDEFF13B0C}"/>
              </a:ext>
            </a:extLst>
          </p:cNvPr>
          <p:cNvSpPr/>
          <p:nvPr userDrawn="1"/>
        </p:nvSpPr>
        <p:spPr>
          <a:xfrm>
            <a:off x="5871721" y="7354154"/>
            <a:ext cx="4137519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9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㈜인에이지  </a:t>
            </a:r>
            <a:r>
              <a:rPr lang="en-US" altLang="ko-KR" sz="99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www.enage.com  TEL. 1600-4730  FAX.02-6499-1366</a:t>
            </a: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68132AFA-9823-4D2F-9529-23FF2538C8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2607" y="-35262"/>
            <a:ext cx="6475792" cy="785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5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18229E-EF41-4175-B140-6DCDB12275A4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53D0D47-FB24-42F4-9676-60943A015EA1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래픽 7">
            <a:extLst>
              <a:ext uri="{FF2B5EF4-FFF2-40B4-BE49-F238E27FC236}">
                <a16:creationId xmlns:a16="http://schemas.microsoft.com/office/drawing/2014/main" id="{87395803-4AE4-4818-9429-05A22616F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AF4F1B4-183D-4F32-89CD-26B9C359B3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02336" y="0"/>
            <a:ext cx="965606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3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18229E-EF41-4175-B140-6DCDB12275A4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53D0D47-FB24-42F4-9676-60943A015EA1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4DFDCAB5-F8F6-45F9-ABBF-A173C350E5ED}"/>
              </a:ext>
            </a:extLst>
          </p:cNvPr>
          <p:cNvSpPr/>
          <p:nvPr userDrawn="1"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87395803-4AE4-4818-9429-05A22616F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7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A84693E-F3E0-447E-BF58-D023E13EA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9576E14-26C7-44D8-A903-52787CC37E1B}"/>
              </a:ext>
            </a:extLst>
          </p:cNvPr>
          <p:cNvCxnSpPr>
            <a:cxnSpLocks/>
          </p:cNvCxnSpPr>
          <p:nvPr userDrawn="1"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B35D146-D12E-4C98-A920-068412E6C0E8}"/>
              </a:ext>
            </a:extLst>
          </p:cNvPr>
          <p:cNvSpPr/>
          <p:nvPr userDrawn="1"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591A1883-5D01-4589-A0A8-66E71AD02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948" y="258921"/>
            <a:ext cx="1533183" cy="380398"/>
          </a:xfrm>
        </p:spPr>
        <p:txBody>
          <a:bodyPr>
            <a:noAutofit/>
          </a:bodyPr>
          <a:lstStyle>
            <a:lvl1pPr>
              <a:defRPr sz="22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메일</a:t>
            </a:r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7EC26389-86D7-4FC6-9EE8-0BAD9AC3C005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C85E3FA-812D-4D49-8940-85E28327FCB4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텍스트 개체 틀 24">
            <a:extLst>
              <a:ext uri="{FF2B5EF4-FFF2-40B4-BE49-F238E27FC236}">
                <a16:creationId xmlns:a16="http://schemas.microsoft.com/office/drawing/2014/main" id="{D8A12166-163D-4092-840A-113758B85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948" y="877239"/>
            <a:ext cx="9439473" cy="9272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국내 그룹웨어 솔루션 중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유일한 자체개발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(2002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메일엔진 보유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162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A84693E-F3E0-447E-BF58-D023E13EA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9576E14-26C7-44D8-A903-52787CC37E1B}"/>
              </a:ext>
            </a:extLst>
          </p:cNvPr>
          <p:cNvCxnSpPr>
            <a:cxnSpLocks/>
          </p:cNvCxnSpPr>
          <p:nvPr userDrawn="1"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B35D146-D12E-4C98-A920-068412E6C0E8}"/>
              </a:ext>
            </a:extLst>
          </p:cNvPr>
          <p:cNvSpPr/>
          <p:nvPr userDrawn="1"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591A1883-5D01-4589-A0A8-66E71AD02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948" y="258921"/>
            <a:ext cx="1533183" cy="380398"/>
          </a:xfrm>
        </p:spPr>
        <p:txBody>
          <a:bodyPr>
            <a:noAutofit/>
          </a:bodyPr>
          <a:lstStyle>
            <a:lvl1pPr>
              <a:defRPr sz="22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메일</a:t>
            </a:r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7EC26389-86D7-4FC6-9EE8-0BAD9AC3C005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C85E3FA-812D-4D49-8940-85E28327FCB4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6F7712-80E4-4362-8D37-C9E0F2DC57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9400" y="2271713"/>
            <a:ext cx="3746500" cy="56038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Tx/>
              <a:buNone/>
              <a:defRPr sz="2300" b="1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502920" indent="0">
              <a:buFontTx/>
              <a:buNone/>
              <a:defRPr sz="230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 marL="1005840" indent="0">
              <a:buFontTx/>
              <a:buNone/>
              <a:defRPr sz="230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 marL="1508760" indent="0">
              <a:buFontTx/>
              <a:buNone/>
              <a:defRPr sz="230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 marL="2011680" indent="0">
              <a:buFontTx/>
              <a:buNone/>
              <a:defRPr sz="230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lvl="0"/>
            <a:r>
              <a:rPr lang="ko-KR" altLang="en-US"/>
              <a:t>기능 제목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17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5">
            <a:extLst>
              <a:ext uri="{FF2B5EF4-FFF2-40B4-BE49-F238E27FC236}">
                <a16:creationId xmlns:a16="http://schemas.microsoft.com/office/drawing/2014/main" id="{796523A1-5175-4ADF-B91F-5DEA70D182B2}"/>
              </a:ext>
            </a:extLst>
          </p:cNvPr>
          <p:cNvSpPr txBox="1">
            <a:spLocks/>
          </p:cNvSpPr>
          <p:nvPr userDrawn="1"/>
        </p:nvSpPr>
        <p:spPr>
          <a:xfrm>
            <a:off x="9608833" y="7370497"/>
            <a:ext cx="495062" cy="413808"/>
          </a:xfrm>
          <a:prstGeom prst="rect">
            <a:avLst/>
          </a:prstGeom>
        </p:spPr>
        <p:txBody>
          <a:bodyPr vert="horz" lIns="75438" tIns="37719" rIns="75438" bIns="37719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8EF6537-66D7-4DFB-8732-454026AC0E5C}" type="slidenum">
              <a:rPr lang="ko-KR" altLang="en-US" sz="990" smtClean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9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E77C5E5-E262-4FA8-AC3E-2200C76C11A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4090" y="7339275"/>
            <a:ext cx="228653" cy="250031"/>
          </a:xfrm>
          <a:prstGeom prst="line">
            <a:avLst/>
          </a:prstGeom>
          <a:ln>
            <a:solidFill>
              <a:srgbClr val="4285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제목 1">
            <a:extLst>
              <a:ext uri="{FF2B5EF4-FFF2-40B4-BE49-F238E27FC236}">
                <a16:creationId xmlns:a16="http://schemas.microsoft.com/office/drawing/2014/main" id="{69838929-7F18-4723-B600-A466575A7B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8623" y="232284"/>
            <a:ext cx="2505526" cy="400110"/>
          </a:xfrm>
        </p:spPr>
        <p:txBody>
          <a:bodyPr rtlCol="0" anchor="t">
            <a:noAutofit/>
          </a:bodyPr>
          <a:lstStyle>
            <a:lvl1pPr algn="l">
              <a:defRPr sz="2200" b="1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rtl="0"/>
            <a:r>
              <a:rPr lang="ko-KR" altLang="en-US" noProof="1"/>
              <a:t>메일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D5B572AF-3D97-4949-8D36-588AA8593D00}"/>
              </a:ext>
            </a:extLst>
          </p:cNvPr>
          <p:cNvCxnSpPr>
            <a:cxnSpLocks/>
          </p:cNvCxnSpPr>
          <p:nvPr userDrawn="1"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854944E-F971-4974-8ADE-A17E9EFF9DE2}"/>
              </a:ext>
            </a:extLst>
          </p:cNvPr>
          <p:cNvSpPr/>
          <p:nvPr userDrawn="1"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607FF1F6-8AD0-42A0-A432-3AFBD825E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41406"/>
            <a:ext cx="902892" cy="1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-KR" altLang="en-US" noProof="1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-KR" altLang="en-US" noProof="1"/>
              <a:t>마스터 텍스트 스타일을 편집하려면 클릭하세요</a:t>
            </a:r>
            <a:r>
              <a:rPr lang="en-US" altLang="ko-KR" noProof="1"/>
              <a:t>.</a:t>
            </a:r>
          </a:p>
          <a:p>
            <a:pPr lvl="1" rtl="0"/>
            <a:r>
              <a:rPr lang="ko-KR" altLang="en-US" noProof="1"/>
              <a:t>둘째 수준</a:t>
            </a:r>
          </a:p>
          <a:p>
            <a:pPr lvl="2" rtl="0"/>
            <a:r>
              <a:rPr lang="ko-KR" altLang="en-US" noProof="1"/>
              <a:t>셋째 수준</a:t>
            </a:r>
          </a:p>
          <a:p>
            <a:pPr lvl="3" rtl="0"/>
            <a:r>
              <a:rPr lang="ko-KR" altLang="en-US" noProof="1"/>
              <a:t>넷째 수준</a:t>
            </a:r>
          </a:p>
          <a:p>
            <a:pPr lvl="4" rtl="0"/>
            <a:r>
              <a:rPr lang="ko-KR" altLang="en-US" noProof="1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 baseline="-250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14D33216-6587-4C36-B46E-7D7C27D7B05A}" type="datetime1">
              <a:rPr lang="ko-KR" altLang="en-US" noProof="1" smtClean="0"/>
              <a:t>2024-04-01</a:t>
            </a:fld>
            <a:endParaRPr lang="ko-KR" altLang="en-US" noProof="1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endParaRPr lang="ko-KR" altLang="en-US" noProof="1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E07A91BD-2D30-4D1B-B388-0538F34CA7E2}" type="slidenum">
              <a:rPr lang="en-US" altLang="ko-KR" noProof="1" smtClean="0"/>
              <a:pPr/>
              <a:t>‹#›</a:t>
            </a:fld>
            <a:endParaRPr lang="ko-KR" altLang="en-US" noProof="1"/>
          </a:p>
        </p:txBody>
      </p:sp>
    </p:spTree>
    <p:extLst>
      <p:ext uri="{BB962C8B-B14F-4D97-AF65-F5344CB8AC3E}">
        <p14:creationId xmlns:p14="http://schemas.microsoft.com/office/powerpoint/2010/main" val="246443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5" r:id="rId2"/>
    <p:sldLayoutId id="2147483716" r:id="rId3"/>
    <p:sldLayoutId id="2147483710" r:id="rId4"/>
    <p:sldLayoutId id="2147483714" r:id="rId5"/>
    <p:sldLayoutId id="2147483713" r:id="rId6"/>
    <p:sldLayoutId id="2147483711" r:id="rId7"/>
    <p:sldLayoutId id="2147483712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lvl1pPr algn="l" defTabSz="1005840" rtl="0" eaLnBrk="1" latinLnBrk="1" hangingPunct="1">
        <a:lnSpc>
          <a:spcPct val="90000"/>
        </a:lnSpc>
        <a:spcBef>
          <a:spcPct val="0"/>
        </a:spcBef>
        <a:buNone/>
        <a:defRPr sz="4840" kern="1200" baseline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j-cs"/>
        </a:defRPr>
      </a:lvl1pPr>
    </p:titleStyle>
    <p:bodyStyle>
      <a:lvl1pPr marL="251460" indent="-251460" algn="l" defTabSz="1005840" rtl="0" eaLnBrk="1" latinLnBrk="1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1pPr>
      <a:lvl2pPr marL="75438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2pPr>
      <a:lvl3pPr marL="125730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3pPr>
      <a:lvl4pPr marL="176022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4pPr>
      <a:lvl5pPr marL="226314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5pPr>
      <a:lvl6pPr marL="276606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1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1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sv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8.png"/><Relationship Id="rId7" Type="http://schemas.openxmlformats.org/officeDocument/2006/relationships/image" Target="../media/image92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79.svg"/><Relationship Id="rId9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01.svg"/><Relationship Id="rId9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3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104.png"/><Relationship Id="rId4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68.pn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73.svg"/><Relationship Id="rId4" Type="http://schemas.openxmlformats.org/officeDocument/2006/relationships/image" Target="../media/image69.sv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20.svg"/><Relationship Id="rId7" Type="http://schemas.openxmlformats.org/officeDocument/2006/relationships/image" Target="../media/image1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png"/><Relationship Id="rId5" Type="http://schemas.openxmlformats.org/officeDocument/2006/relationships/image" Target="../media/image132.svg"/><Relationship Id="rId10" Type="http://schemas.openxmlformats.org/officeDocument/2006/relationships/image" Target="../media/image137.sv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svg"/><Relationship Id="rId3" Type="http://schemas.openxmlformats.org/officeDocument/2006/relationships/image" Target="../media/image139.sv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2.svg"/><Relationship Id="rId11" Type="http://schemas.openxmlformats.org/officeDocument/2006/relationships/image" Target="../media/image147.sv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0.png"/><Relationship Id="rId3" Type="http://schemas.openxmlformats.org/officeDocument/2006/relationships/image" Target="../media/image150.svg"/><Relationship Id="rId21" Type="http://schemas.openxmlformats.org/officeDocument/2006/relationships/image" Target="../media/image135.svg"/><Relationship Id="rId7" Type="http://schemas.openxmlformats.org/officeDocument/2006/relationships/image" Target="../media/image153.svg"/><Relationship Id="rId12" Type="http://schemas.openxmlformats.org/officeDocument/2006/relationships/image" Target="../media/image158.png"/><Relationship Id="rId17" Type="http://schemas.openxmlformats.org/officeDocument/2006/relationships/image" Target="../media/image149.svg"/><Relationship Id="rId25" Type="http://schemas.openxmlformats.org/officeDocument/2006/relationships/image" Target="../media/image137.svg"/><Relationship Id="rId2" Type="http://schemas.openxmlformats.org/officeDocument/2006/relationships/image" Target="../media/image59.png"/><Relationship Id="rId16" Type="http://schemas.openxmlformats.org/officeDocument/2006/relationships/image" Target="../media/image148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24" Type="http://schemas.openxmlformats.org/officeDocument/2006/relationships/image" Target="../media/image136.png"/><Relationship Id="rId5" Type="http://schemas.openxmlformats.org/officeDocument/2006/relationships/image" Target="../media/image151.png"/><Relationship Id="rId15" Type="http://schemas.openxmlformats.org/officeDocument/2006/relationships/image" Target="../media/image147.svg"/><Relationship Id="rId23" Type="http://schemas.openxmlformats.org/officeDocument/2006/relationships/image" Target="../media/image132.svg"/><Relationship Id="rId10" Type="http://schemas.openxmlformats.org/officeDocument/2006/relationships/image" Target="../media/image156.png"/><Relationship Id="rId19" Type="http://schemas.openxmlformats.org/officeDocument/2006/relationships/image" Target="../media/image133.png"/><Relationship Id="rId4" Type="http://schemas.openxmlformats.org/officeDocument/2006/relationships/image" Target="../media/image62.png"/><Relationship Id="rId9" Type="http://schemas.openxmlformats.org/officeDocument/2006/relationships/image" Target="../media/image155.svg"/><Relationship Id="rId14" Type="http://schemas.openxmlformats.org/officeDocument/2006/relationships/image" Target="../media/image146.png"/><Relationship Id="rId22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132.sv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5.svg"/><Relationship Id="rId5" Type="http://schemas.openxmlformats.org/officeDocument/2006/relationships/image" Target="../media/image134.png"/><Relationship Id="rId10" Type="http://schemas.openxmlformats.org/officeDocument/2006/relationships/image" Target="../media/image162.png"/><Relationship Id="rId4" Type="http://schemas.openxmlformats.org/officeDocument/2006/relationships/image" Target="../media/image133.png"/><Relationship Id="rId9" Type="http://schemas.openxmlformats.org/officeDocument/2006/relationships/image" Target="../media/image1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4.svg"/><Relationship Id="rId4" Type="http://schemas.openxmlformats.org/officeDocument/2006/relationships/image" Target="../media/image1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1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svg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52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31" Type="http://schemas.openxmlformats.org/officeDocument/2006/relationships/image" Target="../media/image58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svg"/><Relationship Id="rId30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sv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083D2D9B-E40F-4E1E-814F-F69F4500BE07}"/>
              </a:ext>
            </a:extLst>
          </p:cNvPr>
          <p:cNvSpPr/>
          <p:nvPr/>
        </p:nvSpPr>
        <p:spPr>
          <a:xfrm>
            <a:off x="0" y="0"/>
            <a:ext cx="10058400" cy="88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2257771-5F9D-499F-AD64-A2088223EAB5}"/>
              </a:ext>
            </a:extLst>
          </p:cNvPr>
          <p:cNvSpPr/>
          <p:nvPr/>
        </p:nvSpPr>
        <p:spPr>
          <a:xfrm>
            <a:off x="41664" y="7192823"/>
            <a:ext cx="1718310" cy="579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85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384B8D3-061B-4253-B744-E964291826E6}"/>
              </a:ext>
            </a:extLst>
          </p:cNvPr>
          <p:cNvSpPr/>
          <p:nvPr/>
        </p:nvSpPr>
        <p:spPr>
          <a:xfrm>
            <a:off x="381859" y="7050583"/>
            <a:ext cx="4137519" cy="522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9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㈜인에이지  </a:t>
            </a:r>
            <a:r>
              <a:rPr lang="en-US" altLang="ko-KR" sz="99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www.enage.com </a:t>
            </a:r>
          </a:p>
          <a:p>
            <a:pPr>
              <a:lnSpc>
                <a:spcPct val="150000"/>
              </a:lnSpc>
            </a:pPr>
            <a:r>
              <a:rPr lang="en-US" altLang="ko-KR" sz="99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TEL. 1600-4730  FAX.02-6499-1366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67A9238E-8537-4379-8DE2-B799B765C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0"/>
            <a:ext cx="6553200" cy="7772400"/>
          </a:xfrm>
          <a:prstGeom prst="rect">
            <a:avLst/>
          </a:prstGeom>
        </p:spPr>
      </p:pic>
      <p:sp>
        <p:nvSpPr>
          <p:cNvPr id="38" name="TextBox 83">
            <a:extLst>
              <a:ext uri="{FF2B5EF4-FFF2-40B4-BE49-F238E27FC236}">
                <a16:creationId xmlns:a16="http://schemas.microsoft.com/office/drawing/2014/main" id="{42301E13-426C-4DF1-8D91-D2367A165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86" y="1035937"/>
            <a:ext cx="3388838" cy="8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482" tIns="34242" rIns="68482" bIns="34242" anchor="t">
            <a:noAutofit/>
          </a:bodyPr>
          <a:lstStyle/>
          <a:p>
            <a:pPr eaLnBrk="0" hangingPunct="0">
              <a:spcAft>
                <a:spcPts val="165"/>
              </a:spcAft>
            </a:pPr>
            <a:r>
              <a:rPr lang="ko-KR" altLang="en-US" sz="5115" b="1" spc="-58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협업 패키지</a:t>
            </a:r>
            <a:endParaRPr lang="en-US" altLang="ko-KR" sz="5115" b="1" spc="-58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TextBox 83">
            <a:extLst>
              <a:ext uri="{FF2B5EF4-FFF2-40B4-BE49-F238E27FC236}">
                <a16:creationId xmlns:a16="http://schemas.microsoft.com/office/drawing/2014/main" id="{8A908D93-C35D-4EB1-8299-9AC0CB2A9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693" y="1429754"/>
            <a:ext cx="1025063" cy="42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482" tIns="34242" rIns="68482" bIns="34242" anchor="t">
            <a:noAutofit/>
          </a:bodyPr>
          <a:lstStyle/>
          <a:p>
            <a:pPr eaLnBrk="0" hangingPunct="0">
              <a:spcAft>
                <a:spcPts val="165"/>
              </a:spcAft>
            </a:pPr>
            <a:r>
              <a:rPr lang="en-US" altLang="ko-KR" sz="2475" b="1" spc="-58" dirty="0">
                <a:ln>
                  <a:solidFill>
                    <a:srgbClr val="284052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Works</a:t>
            </a:r>
            <a:endParaRPr lang="ko-KR" altLang="en-US" sz="2475" b="1" spc="-58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4029BC4-1BEC-43F4-8082-D1184343DE90}"/>
              </a:ext>
            </a:extLst>
          </p:cNvPr>
          <p:cNvGrpSpPr/>
          <p:nvPr/>
        </p:nvGrpSpPr>
        <p:grpSpPr>
          <a:xfrm>
            <a:off x="6402997" y="1599250"/>
            <a:ext cx="2509611" cy="996181"/>
            <a:chOff x="4071995" y="1942883"/>
            <a:chExt cx="4048010" cy="1589444"/>
          </a:xfrm>
          <a:solidFill>
            <a:srgbClr val="4285F4"/>
          </a:solidFill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13371106-693D-4506-A63E-D33DAD141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1995" y="2957200"/>
              <a:ext cx="4048010" cy="5751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291CEE-73ED-46F8-81E0-D65BEF79D58E}"/>
                </a:ext>
              </a:extLst>
            </p:cNvPr>
            <p:cNvSpPr txBox="1"/>
            <p:nvPr/>
          </p:nvSpPr>
          <p:spPr>
            <a:xfrm>
              <a:off x="5600478" y="1942883"/>
              <a:ext cx="375425" cy="1031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B070B2-E768-4967-96F8-D946B4CB5D9B}"/>
                </a:ext>
              </a:extLst>
            </p:cNvPr>
            <p:cNvSpPr txBox="1"/>
            <p:nvPr/>
          </p:nvSpPr>
          <p:spPr>
            <a:xfrm>
              <a:off x="6243329" y="1942883"/>
              <a:ext cx="375425" cy="1031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A5F174-AF7C-4497-9B8F-F5AE6855D52A}"/>
                </a:ext>
              </a:extLst>
            </p:cNvPr>
            <p:cNvSpPr txBox="1"/>
            <p:nvPr/>
          </p:nvSpPr>
          <p:spPr>
            <a:xfrm>
              <a:off x="6797731" y="1942883"/>
              <a:ext cx="375425" cy="1031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B01674-5DDF-4035-99A3-44B870C165A5}"/>
                </a:ext>
              </a:extLst>
            </p:cNvPr>
            <p:cNvSpPr txBox="1"/>
            <p:nvPr/>
          </p:nvSpPr>
          <p:spPr>
            <a:xfrm>
              <a:off x="7269796" y="1942883"/>
              <a:ext cx="375425" cy="1031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0543BC-2495-4681-B79A-62B61385BB80}"/>
                </a:ext>
              </a:extLst>
            </p:cNvPr>
            <p:cNvSpPr txBox="1"/>
            <p:nvPr/>
          </p:nvSpPr>
          <p:spPr>
            <a:xfrm>
              <a:off x="7695750" y="1942883"/>
              <a:ext cx="375425" cy="1031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solidFill>
                    <a:srgbClr val="4285F4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25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3596F0E-A10F-C93C-FEFB-AD3650097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086" y="3361738"/>
            <a:ext cx="6555596" cy="36027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협업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진행상황을 그래프로 한 눈에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게시물의 상태를 변경 가능 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-&gt;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업무를 쉽고 빠르게 처리 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 진행상황을 그래프와 백분율로 쉽게 확인 가능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5F0193D6-1016-4955-9B94-B9D0D8865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5500" y="2410238"/>
            <a:ext cx="5867400" cy="476730"/>
          </a:xfrm>
          <a:prstGeom prst="rect">
            <a:avLst/>
          </a:prstGeom>
        </p:spPr>
      </p:pic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B78273E6-0964-4DF5-B953-86F31C1F9DD6}"/>
              </a:ext>
            </a:extLst>
          </p:cNvPr>
          <p:cNvSpPr/>
          <p:nvPr/>
        </p:nvSpPr>
        <p:spPr>
          <a:xfrm>
            <a:off x="2905125" y="3435801"/>
            <a:ext cx="1835867" cy="2409824"/>
          </a:xfrm>
          <a:custGeom>
            <a:avLst/>
            <a:gdLst>
              <a:gd name="connsiteX0" fmla="*/ 2343150 w 2362200"/>
              <a:gd name="connsiteY0" fmla="*/ 0 h 2495550"/>
              <a:gd name="connsiteX1" fmla="*/ 0 w 2362200"/>
              <a:gd name="connsiteY1" fmla="*/ 838200 h 2495550"/>
              <a:gd name="connsiteX2" fmla="*/ 0 w 2362200"/>
              <a:gd name="connsiteY2" fmla="*/ 2133600 h 2495550"/>
              <a:gd name="connsiteX3" fmla="*/ 2362200 w 2362200"/>
              <a:gd name="connsiteY3" fmla="*/ 2495550 h 2495550"/>
              <a:gd name="connsiteX4" fmla="*/ 2343150 w 2362200"/>
              <a:gd name="connsiteY4" fmla="*/ 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" h="2495550">
                <a:moveTo>
                  <a:pt x="2343150" y="0"/>
                </a:moveTo>
                <a:lnTo>
                  <a:pt x="0" y="838200"/>
                </a:lnTo>
                <a:lnTo>
                  <a:pt x="0" y="2133600"/>
                </a:lnTo>
                <a:lnTo>
                  <a:pt x="2362200" y="2495550"/>
                </a:lnTo>
                <a:lnTo>
                  <a:pt x="234315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181AF79-6AD3-BD90-3AB1-FED234894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992" y="3435800"/>
            <a:ext cx="3276600" cy="24098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424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협업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협업을 위한 사내 업무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 관리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프로젝트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게시물 등록 시 수신해야 할 사람에게 알림을 발송하여 신속한 공유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F8B17A7-3C91-41F2-B711-3B93D53FD0A0}"/>
              </a:ext>
            </a:extLst>
          </p:cNvPr>
          <p:cNvSpPr/>
          <p:nvPr/>
        </p:nvSpPr>
        <p:spPr>
          <a:xfrm>
            <a:off x="337940" y="2451004"/>
            <a:ext cx="5755470" cy="435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 설명선 18">
            <a:extLst>
              <a:ext uri="{FF2B5EF4-FFF2-40B4-BE49-F238E27FC236}">
                <a16:creationId xmlns:a16="http://schemas.microsoft.com/office/drawing/2014/main" id="{87D4C475-6FE2-4AAE-AF65-6763D2BC5D95}"/>
              </a:ext>
            </a:extLst>
          </p:cNvPr>
          <p:cNvSpPr/>
          <p:nvPr/>
        </p:nvSpPr>
        <p:spPr>
          <a:xfrm>
            <a:off x="403742" y="4648467"/>
            <a:ext cx="2790823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9B7B4A9A-8990-497E-B2EA-F7E143988663}"/>
              </a:ext>
            </a:extLst>
          </p:cNvPr>
          <p:cNvSpPr/>
          <p:nvPr/>
        </p:nvSpPr>
        <p:spPr>
          <a:xfrm>
            <a:off x="403742" y="4229650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새프로젝트 개설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AB58495-910A-4958-BEC1-47FAC7DB759D}"/>
              </a:ext>
            </a:extLst>
          </p:cNvPr>
          <p:cNvSpPr/>
          <p:nvPr/>
        </p:nvSpPr>
        <p:spPr>
          <a:xfrm>
            <a:off x="403742" y="6362594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프로젝트 업무공유 및 대응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사각형 설명선 18">
            <a:extLst>
              <a:ext uri="{FF2B5EF4-FFF2-40B4-BE49-F238E27FC236}">
                <a16:creationId xmlns:a16="http://schemas.microsoft.com/office/drawing/2014/main" id="{F44BE8F9-4C3D-49C1-AE9A-4048FB0DCE8F}"/>
              </a:ext>
            </a:extLst>
          </p:cNvPr>
          <p:cNvSpPr/>
          <p:nvPr/>
        </p:nvSpPr>
        <p:spPr>
          <a:xfrm>
            <a:off x="403742" y="2523556"/>
            <a:ext cx="2790823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사각형 설명선 18">
            <a:extLst>
              <a:ext uri="{FF2B5EF4-FFF2-40B4-BE49-F238E27FC236}">
                <a16:creationId xmlns:a16="http://schemas.microsoft.com/office/drawing/2014/main" id="{968325FF-A677-4113-BAC8-A10F0B6BDE3C}"/>
              </a:ext>
            </a:extLst>
          </p:cNvPr>
          <p:cNvSpPr/>
          <p:nvPr/>
        </p:nvSpPr>
        <p:spPr>
          <a:xfrm>
            <a:off x="3232666" y="4648467"/>
            <a:ext cx="2781299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86615DF-E777-498B-83C6-31CD449D907B}"/>
              </a:ext>
            </a:extLst>
          </p:cNvPr>
          <p:cNvSpPr/>
          <p:nvPr/>
        </p:nvSpPr>
        <p:spPr>
          <a:xfrm>
            <a:off x="3232667" y="4229650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초대하기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B88864AB-8F9F-4CBD-9C11-B35DE3901577}"/>
              </a:ext>
            </a:extLst>
          </p:cNvPr>
          <p:cNvSpPr/>
          <p:nvPr/>
        </p:nvSpPr>
        <p:spPr>
          <a:xfrm>
            <a:off x="3232667" y="6362594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업무처리의 회사 자료화</a:t>
            </a:r>
          </a:p>
        </p:txBody>
      </p:sp>
      <p:sp>
        <p:nvSpPr>
          <p:cNvPr id="43" name="사각형 설명선 18">
            <a:extLst>
              <a:ext uri="{FF2B5EF4-FFF2-40B4-BE49-F238E27FC236}">
                <a16:creationId xmlns:a16="http://schemas.microsoft.com/office/drawing/2014/main" id="{2695E027-264B-4E6A-8402-8FF9C71896D5}"/>
              </a:ext>
            </a:extLst>
          </p:cNvPr>
          <p:cNvSpPr/>
          <p:nvPr/>
        </p:nvSpPr>
        <p:spPr>
          <a:xfrm>
            <a:off x="3232666" y="2523556"/>
            <a:ext cx="2781299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73B82924-3B75-458A-B23A-5A2C414CBF00}"/>
              </a:ext>
            </a:extLst>
          </p:cNvPr>
          <p:cNvGrpSpPr/>
          <p:nvPr/>
        </p:nvGrpSpPr>
        <p:grpSpPr>
          <a:xfrm>
            <a:off x="6142686" y="4011889"/>
            <a:ext cx="3511972" cy="2841976"/>
            <a:chOff x="8056726" y="2948541"/>
            <a:chExt cx="3511972" cy="2841976"/>
          </a:xfrm>
        </p:grpSpPr>
        <p:sp>
          <p:nvSpPr>
            <p:cNvPr id="60" name="사각형 설명선 18">
              <a:extLst>
                <a:ext uri="{FF2B5EF4-FFF2-40B4-BE49-F238E27FC236}">
                  <a16:creationId xmlns:a16="http://schemas.microsoft.com/office/drawing/2014/main" id="{5D7D29A6-C8EB-48B6-B629-DA7B496103BE}"/>
                </a:ext>
              </a:extLst>
            </p:cNvPr>
            <p:cNvSpPr/>
            <p:nvPr/>
          </p:nvSpPr>
          <p:spPr>
            <a:xfrm>
              <a:off x="8056726" y="2948541"/>
              <a:ext cx="3508924" cy="2782293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TextBox 83">
              <a:extLst>
                <a:ext uri="{FF2B5EF4-FFF2-40B4-BE49-F238E27FC236}">
                  <a16:creationId xmlns:a16="http://schemas.microsoft.com/office/drawing/2014/main" id="{55D28FB4-231F-49D3-9B97-D7661B0B7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3875" y="3514808"/>
              <a:ext cx="3454823" cy="2275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3009" tIns="41505" rIns="83009" bIns="41505" anchor="t">
              <a:noAutofit/>
            </a:bodyPr>
            <a:lstStyle/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참여중인 프로젝트 상자 제공</a:t>
              </a:r>
              <a:endParaRPr lang="en-US" altLang="ko-KR" sz="900" dirty="0">
                <a:ln w="1143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프로젝트를 이용하여 ‘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 상태 </a:t>
              </a:r>
              <a:r>
                <a:rPr lang="en-US" altLang="ko-KR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금일 일정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’ 을 확인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 지식화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프로젝트 색상 설정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관리자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누구나 사내직원을 프로젝트 상자에 초대가능</a:t>
              </a:r>
              <a:endParaRPr lang="en-US" altLang="ko-KR" sz="900" dirty="0">
                <a:ln w="1143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프로젝트 업무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게시물에 답글 또는 의견으로 즉시 회신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알림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게시물 등록 시 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‘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협업 프로젝트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＇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참여대상으로 알림 발송</a:t>
              </a:r>
              <a:endParaRPr lang="en-US" altLang="ko-KR" sz="900" dirty="0">
                <a:ln w="1143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알림을 통해 즉시 내용 조회가능</a:t>
              </a:r>
              <a:endParaRPr lang="en-US" altLang="ko-KR" sz="900" dirty="0">
                <a:ln w="1143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FD6A20A1-8F15-4B80-A3DC-D30CA037B9C5}"/>
                </a:ext>
              </a:extLst>
            </p:cNvPr>
            <p:cNvSpPr/>
            <p:nvPr/>
          </p:nvSpPr>
          <p:spPr>
            <a:xfrm>
              <a:off x="8689239" y="3019425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협업 프로젝트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662F05B6-D0BC-4E05-AAAD-4AF7E3C6D8F3}"/>
              </a:ext>
            </a:extLst>
          </p:cNvPr>
          <p:cNvGrpSpPr/>
          <p:nvPr/>
        </p:nvGrpSpPr>
        <p:grpSpPr>
          <a:xfrm>
            <a:off x="6168837" y="2839775"/>
            <a:ext cx="3562112" cy="810260"/>
            <a:chOff x="7168868" y="488986"/>
            <a:chExt cx="3562112" cy="810260"/>
          </a:xfrm>
        </p:grpSpPr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FEA1B869-664A-483D-A71D-207B3CF34974}"/>
                </a:ext>
              </a:extLst>
            </p:cNvPr>
            <p:cNvSpPr/>
            <p:nvPr/>
          </p:nvSpPr>
          <p:spPr>
            <a:xfrm>
              <a:off x="7168868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4A98D8-BC6D-4CD2-82D1-151C60B2CB7B}"/>
                </a:ext>
              </a:extLst>
            </p:cNvPr>
            <p:cNvSpPr txBox="1"/>
            <p:nvPr/>
          </p:nvSpPr>
          <p:spPr>
            <a:xfrm>
              <a:off x="7215566" y="685218"/>
              <a:ext cx="7168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편리한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프로젝트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90966B84-606A-430F-9175-1BC326015814}"/>
                </a:ext>
              </a:extLst>
            </p:cNvPr>
            <p:cNvSpPr/>
            <p:nvPr/>
          </p:nvSpPr>
          <p:spPr>
            <a:xfrm>
              <a:off x="8345148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AE6AEB-51D2-41A0-BA6A-731383ECA42E}"/>
                </a:ext>
              </a:extLst>
            </p:cNvPr>
            <p:cNvSpPr txBox="1"/>
            <p:nvPr/>
          </p:nvSpPr>
          <p:spPr>
            <a:xfrm>
              <a:off x="8391847" y="685218"/>
              <a:ext cx="7168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실시간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진행상황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1B9D3E2F-3F82-47A9-B79C-3AD8422AEAA5}"/>
                </a:ext>
              </a:extLst>
            </p:cNvPr>
            <p:cNvSpPr/>
            <p:nvPr/>
          </p:nvSpPr>
          <p:spPr>
            <a:xfrm>
              <a:off x="9533510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EBC6C52-0040-4244-88D2-9C6EE22BB5DB}"/>
                </a:ext>
              </a:extLst>
            </p:cNvPr>
            <p:cNvSpPr txBox="1"/>
            <p:nvPr/>
          </p:nvSpPr>
          <p:spPr>
            <a:xfrm>
              <a:off x="9513685" y="766180"/>
              <a:ext cx="8499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회사자료화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pic>
          <p:nvPicPr>
            <p:cNvPr id="71" name="그래픽 55">
              <a:extLst>
                <a:ext uri="{FF2B5EF4-FFF2-40B4-BE49-F238E27FC236}">
                  <a16:creationId xmlns:a16="http://schemas.microsoft.com/office/drawing/2014/main" id="{1F4723FC-2E67-4C88-BB97-082C6C9D6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74444" y="750396"/>
              <a:ext cx="169494" cy="308170"/>
            </a:xfrm>
            <a:prstGeom prst="rect">
              <a:avLst/>
            </a:prstGeom>
          </p:spPr>
        </p:pic>
        <p:pic>
          <p:nvPicPr>
            <p:cNvPr id="72" name="그래픽 56">
              <a:extLst>
                <a:ext uri="{FF2B5EF4-FFF2-40B4-BE49-F238E27FC236}">
                  <a16:creationId xmlns:a16="http://schemas.microsoft.com/office/drawing/2014/main" id="{8AC3747C-FCEA-45DC-B3C9-99367C4C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50104" y="750396"/>
              <a:ext cx="169494" cy="308170"/>
            </a:xfrm>
            <a:prstGeom prst="rect">
              <a:avLst/>
            </a:prstGeom>
          </p:spPr>
        </p:pic>
        <p:pic>
          <p:nvPicPr>
            <p:cNvPr id="73" name="그래픽 57">
              <a:extLst>
                <a:ext uri="{FF2B5EF4-FFF2-40B4-BE49-F238E27FC236}">
                  <a16:creationId xmlns:a16="http://schemas.microsoft.com/office/drawing/2014/main" id="{2A373408-4988-4361-AA27-3D6BFC924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39638" y="750396"/>
              <a:ext cx="169494" cy="308170"/>
            </a:xfrm>
            <a:prstGeom prst="rect">
              <a:avLst/>
            </a:prstGeom>
          </p:spPr>
        </p:pic>
        <p:pic>
          <p:nvPicPr>
            <p:cNvPr id="74" name="그래픽 58">
              <a:extLst>
                <a:ext uri="{FF2B5EF4-FFF2-40B4-BE49-F238E27FC236}">
                  <a16:creationId xmlns:a16="http://schemas.microsoft.com/office/drawing/2014/main" id="{ED8E1BB6-1904-41FE-9116-34B8BE3ED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61486" y="750396"/>
              <a:ext cx="169494" cy="308170"/>
            </a:xfrm>
            <a:prstGeom prst="rect">
              <a:avLst/>
            </a:prstGeom>
          </p:spPr>
        </p:pic>
      </p:grpSp>
      <p:pic>
        <p:nvPicPr>
          <p:cNvPr id="9" name="그래픽 8">
            <a:extLst>
              <a:ext uri="{FF2B5EF4-FFF2-40B4-BE49-F238E27FC236}">
                <a16:creationId xmlns:a16="http://schemas.microsoft.com/office/drawing/2014/main" id="{28E2C0C0-5E93-474D-BDD1-8A3A3CBD5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5869" y="4199173"/>
            <a:ext cx="354494" cy="28359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74930CD-4804-A2B8-077F-7DF064304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21" y="2580455"/>
            <a:ext cx="2783934" cy="1541604"/>
          </a:xfrm>
          <a:prstGeom prst="rect">
            <a:avLst/>
          </a:prstGeom>
        </p:spPr>
      </p:pic>
      <p:sp>
        <p:nvSpPr>
          <p:cNvPr id="39" name="사각형: 둥근 모서리 37">
            <a:extLst>
              <a:ext uri="{FF2B5EF4-FFF2-40B4-BE49-F238E27FC236}">
                <a16:creationId xmlns:a16="http://schemas.microsoft.com/office/drawing/2014/main" id="{15DCE3DA-D51D-4D6D-9F91-91B0ED7EFCE4}"/>
              </a:ext>
            </a:extLst>
          </p:cNvPr>
          <p:cNvSpPr/>
          <p:nvPr/>
        </p:nvSpPr>
        <p:spPr>
          <a:xfrm>
            <a:off x="416569" y="2592984"/>
            <a:ext cx="2761606" cy="1523426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0B17164-A54E-61EF-D42B-04BD86463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034" y="2544257"/>
            <a:ext cx="2757311" cy="1655165"/>
          </a:xfrm>
          <a:prstGeom prst="rect">
            <a:avLst/>
          </a:prstGeom>
        </p:spPr>
      </p:pic>
      <p:sp>
        <p:nvSpPr>
          <p:cNvPr id="47" name="사각형: 둥근 모서리 40">
            <a:extLst>
              <a:ext uri="{FF2B5EF4-FFF2-40B4-BE49-F238E27FC236}">
                <a16:creationId xmlns:a16="http://schemas.microsoft.com/office/drawing/2014/main" id="{F46E8DFB-FB92-4D49-A191-470CEEE22B88}"/>
              </a:ext>
            </a:extLst>
          </p:cNvPr>
          <p:cNvSpPr/>
          <p:nvPr/>
        </p:nvSpPr>
        <p:spPr>
          <a:xfrm>
            <a:off x="5605463" y="2813277"/>
            <a:ext cx="337110" cy="147433"/>
          </a:xfrm>
          <a:prstGeom prst="roundRect">
            <a:avLst>
              <a:gd name="adj" fmla="val 14783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2F934E6D-AB70-B840-8AB9-ACA066122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11" y="4661870"/>
            <a:ext cx="2759778" cy="1684451"/>
          </a:xfrm>
          <a:prstGeom prst="rect">
            <a:avLst/>
          </a:prstGeom>
        </p:spPr>
      </p:pic>
      <p:sp>
        <p:nvSpPr>
          <p:cNvPr id="37" name="사각형: 둥근 모서리 42">
            <a:extLst>
              <a:ext uri="{FF2B5EF4-FFF2-40B4-BE49-F238E27FC236}">
                <a16:creationId xmlns:a16="http://schemas.microsoft.com/office/drawing/2014/main" id="{313D8415-BBC9-4DB5-BCA2-386BE8C707E9}"/>
              </a:ext>
            </a:extLst>
          </p:cNvPr>
          <p:cNvSpPr/>
          <p:nvPr/>
        </p:nvSpPr>
        <p:spPr>
          <a:xfrm>
            <a:off x="422791" y="6128960"/>
            <a:ext cx="2752725" cy="210961"/>
          </a:xfrm>
          <a:prstGeom prst="roundRect">
            <a:avLst>
              <a:gd name="adj" fmla="val 3043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9F060F66-ECEF-FC8E-BCE3-59BF537F8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149" y="4679952"/>
            <a:ext cx="2694547" cy="1641333"/>
          </a:xfrm>
          <a:prstGeom prst="rect">
            <a:avLst/>
          </a:prstGeom>
        </p:spPr>
      </p:pic>
      <p:sp>
        <p:nvSpPr>
          <p:cNvPr id="45" name="사각형: 둥근 모서리 41">
            <a:extLst>
              <a:ext uri="{FF2B5EF4-FFF2-40B4-BE49-F238E27FC236}">
                <a16:creationId xmlns:a16="http://schemas.microsoft.com/office/drawing/2014/main" id="{CD3FE517-3703-4BF1-A1FC-287F0B1323E3}"/>
              </a:ext>
            </a:extLst>
          </p:cNvPr>
          <p:cNvSpPr/>
          <p:nvPr/>
        </p:nvSpPr>
        <p:spPr>
          <a:xfrm>
            <a:off x="3506787" y="5051313"/>
            <a:ext cx="2166938" cy="1298687"/>
          </a:xfrm>
          <a:prstGeom prst="roundRect">
            <a:avLst>
              <a:gd name="adj" fmla="val 1921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963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C3ABAB8-4253-89D9-5D78-33248A76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42" y="2390505"/>
            <a:ext cx="7568683" cy="43968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820134F-1D5E-8725-3BEB-B3877805C563}"/>
              </a:ext>
            </a:extLst>
          </p:cNvPr>
          <p:cNvGrpSpPr/>
          <p:nvPr/>
        </p:nvGrpSpPr>
        <p:grpSpPr>
          <a:xfrm>
            <a:off x="6095061" y="4402154"/>
            <a:ext cx="3511972" cy="2752487"/>
            <a:chOff x="6142686" y="2438132"/>
            <a:chExt cx="3511972" cy="2752487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A3BA6E8-8ECE-4662-A387-F68843B6088E}"/>
                </a:ext>
              </a:extLst>
            </p:cNvPr>
            <p:cNvGrpSpPr/>
            <p:nvPr/>
          </p:nvGrpSpPr>
          <p:grpSpPr>
            <a:xfrm>
              <a:off x="6142686" y="2438132"/>
              <a:ext cx="3511972" cy="2752487"/>
              <a:chOff x="8056726" y="2948542"/>
              <a:chExt cx="3511972" cy="2752487"/>
            </a:xfrm>
          </p:grpSpPr>
          <p:sp>
            <p:nvSpPr>
              <p:cNvPr id="20" name="사각형 설명선 18">
                <a:extLst>
                  <a:ext uri="{FF2B5EF4-FFF2-40B4-BE49-F238E27FC236}">
                    <a16:creationId xmlns:a16="http://schemas.microsoft.com/office/drawing/2014/main" id="{F26E7B22-4D9B-4E5B-B012-1B28B3447F73}"/>
                  </a:ext>
                </a:extLst>
              </p:cNvPr>
              <p:cNvSpPr/>
              <p:nvPr/>
            </p:nvSpPr>
            <p:spPr>
              <a:xfrm>
                <a:off x="8056726" y="2948542"/>
                <a:ext cx="3508924" cy="2672884"/>
              </a:xfrm>
              <a:prstGeom prst="wedgeRectCallout">
                <a:avLst>
                  <a:gd name="adj1" fmla="val -23060"/>
                  <a:gd name="adj2" fmla="val -48200"/>
                </a:avLst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1" name="TextBox 83">
                <a:extLst>
                  <a:ext uri="{FF2B5EF4-FFF2-40B4-BE49-F238E27FC236}">
                    <a16:creationId xmlns:a16="http://schemas.microsoft.com/office/drawing/2014/main" id="{121538D6-D95A-4D1C-A6D7-3244B244D7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13875" y="3514808"/>
                <a:ext cx="3454823" cy="218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3009" tIns="41505" rIns="83009" bIns="41505" anchor="t">
                <a:noAutofit/>
              </a:bodyPr>
              <a:lstStyle/>
              <a:p>
                <a:pPr marL="171450" lvl="1" indent="-171450" defTabSz="699690" eaLnBrk="0" latinLnBrk="0" hangingPunct="0">
                  <a:lnSpc>
                    <a:spcPts val="1400"/>
                  </a:lnSpc>
                  <a:spcBef>
                    <a:spcPts val="300"/>
                  </a:spcBef>
                  <a:spcAft>
                    <a:spcPts val="100"/>
                  </a:spcAft>
                  <a:buSzPct val="80000"/>
                  <a:buFont typeface="Wingdings" panose="05000000000000000000" pitchFamily="2" charset="2"/>
                  <a:buChar char="§"/>
                  <a:tabLst>
                    <a:tab pos="5186445" algn="l"/>
                  </a:tabLst>
                </a:pP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프로젝트명 수정 가능</a:t>
                </a:r>
                <a:endPara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marL="171450" lvl="1" indent="-171450" defTabSz="699690" eaLnBrk="0" hangingPunct="0">
                  <a:lnSpc>
                    <a:spcPts val="1400"/>
                  </a:lnSpc>
                  <a:spcBef>
                    <a:spcPts val="300"/>
                  </a:spcBef>
                  <a:spcAft>
                    <a:spcPts val="100"/>
                  </a:spcAft>
                  <a:buSzPct val="80000"/>
                  <a:buFont typeface="Wingdings" panose="05000000000000000000" pitchFamily="2" charset="2"/>
                  <a:buChar char="§"/>
                  <a:tabLst>
                    <a:tab pos="5186445" algn="l"/>
                  </a:tabLst>
                </a:pP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게시판</a:t>
                </a:r>
                <a:r>
                  <a:rPr lang="en-US" altLang="ko-KR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(</a:t>
                </a: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메뉴</a:t>
                </a:r>
                <a:r>
                  <a:rPr lang="en-US" altLang="ko-KR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)</a:t>
                </a: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 무한대로 생성 가능</a:t>
                </a:r>
                <a:endPara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marL="171450" lvl="1" indent="-171450" defTabSz="699690" eaLnBrk="0" latinLnBrk="0" hangingPunct="0">
                  <a:lnSpc>
                    <a:spcPts val="1400"/>
                  </a:lnSpc>
                  <a:spcBef>
                    <a:spcPts val="300"/>
                  </a:spcBef>
                  <a:spcAft>
                    <a:spcPts val="100"/>
                  </a:spcAft>
                  <a:buSzPct val="80000"/>
                  <a:buFont typeface="Wingdings" panose="05000000000000000000" pitchFamily="2" charset="2"/>
                  <a:buChar char="§"/>
                  <a:tabLst>
                    <a:tab pos="5186445" algn="l"/>
                  </a:tabLst>
                </a:pP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프로젝트 상자에 대한 설명 작성</a:t>
                </a:r>
                <a:endPara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marL="171450" lvl="1" indent="-171450" defTabSz="699690" eaLnBrk="0" latinLnBrk="0" hangingPunct="0">
                  <a:lnSpc>
                    <a:spcPts val="1400"/>
                  </a:lnSpc>
                  <a:spcBef>
                    <a:spcPts val="300"/>
                  </a:spcBef>
                  <a:spcAft>
                    <a:spcPts val="100"/>
                  </a:spcAft>
                  <a:buSzPct val="80000"/>
                  <a:buFont typeface="Wingdings" panose="05000000000000000000" pitchFamily="2" charset="2"/>
                  <a:buChar char="§"/>
                  <a:tabLst>
                    <a:tab pos="5186445" algn="l"/>
                  </a:tabLst>
                </a:pP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프로젝트 상자의 색상 조정가능</a:t>
                </a:r>
                <a:endPara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marL="171450" lvl="1" indent="-171450" defTabSz="699690" eaLnBrk="0" latinLnBrk="0" hangingPunct="0">
                  <a:lnSpc>
                    <a:spcPts val="1400"/>
                  </a:lnSpc>
                  <a:spcBef>
                    <a:spcPts val="300"/>
                  </a:spcBef>
                  <a:spcAft>
                    <a:spcPts val="100"/>
                  </a:spcAft>
                  <a:buSzPct val="80000"/>
                  <a:buFont typeface="Wingdings" panose="05000000000000000000" pitchFamily="2" charset="2"/>
                  <a:buChar char="§"/>
                  <a:tabLst>
                    <a:tab pos="5186445" algn="l"/>
                  </a:tabLst>
                </a:pPr>
                <a:r>
                  <a:rPr lang="ko-KR" altLang="en-US" sz="900" dirty="0" err="1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개설자</a:t>
                </a:r>
                <a:r>
                  <a:rPr lang="en-US" altLang="ko-KR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, </a:t>
                </a: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참여자</a:t>
                </a:r>
                <a:r>
                  <a:rPr lang="en-US" altLang="ko-KR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, </a:t>
                </a: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관리자로 상태를 나눔</a:t>
                </a:r>
                <a:endPara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marL="171450" lvl="1" indent="-171450" defTabSz="699690" eaLnBrk="0" latinLnBrk="0" hangingPunct="0">
                  <a:lnSpc>
                    <a:spcPts val="1400"/>
                  </a:lnSpc>
                  <a:spcBef>
                    <a:spcPts val="300"/>
                  </a:spcBef>
                  <a:spcAft>
                    <a:spcPts val="100"/>
                  </a:spcAft>
                  <a:buSzPct val="80000"/>
                  <a:buFont typeface="Wingdings" panose="05000000000000000000" pitchFamily="2" charset="2"/>
                  <a:buChar char="§"/>
                  <a:tabLst>
                    <a:tab pos="5186445" algn="l"/>
                  </a:tabLst>
                </a:pP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개설자는 프로젝트 참여자의 최종 방문일 조회</a:t>
                </a:r>
                <a:endPara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marL="171450" lvl="1" indent="-171450" defTabSz="699690" eaLnBrk="0" latinLnBrk="0" hangingPunct="0">
                  <a:lnSpc>
                    <a:spcPts val="1400"/>
                  </a:lnSpc>
                  <a:spcBef>
                    <a:spcPts val="300"/>
                  </a:spcBef>
                  <a:spcAft>
                    <a:spcPts val="100"/>
                  </a:spcAft>
                  <a:buSzPct val="80000"/>
                  <a:buFont typeface="Wingdings" panose="05000000000000000000" pitchFamily="2" charset="2"/>
                  <a:buChar char="§"/>
                  <a:tabLst>
                    <a:tab pos="5186445" algn="l"/>
                  </a:tabLst>
                </a:pP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메뉴의 각 사용량 및 </a:t>
                </a:r>
                <a:r>
                  <a:rPr lang="ko-KR" altLang="en-US" sz="900" dirty="0" err="1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갯수</a:t>
                </a: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 조회</a:t>
                </a:r>
                <a:endPara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marL="171450" lvl="1" indent="-171450" defTabSz="699690" eaLnBrk="0" latinLnBrk="0" hangingPunct="0">
                  <a:lnSpc>
                    <a:spcPts val="1400"/>
                  </a:lnSpc>
                  <a:spcBef>
                    <a:spcPts val="300"/>
                  </a:spcBef>
                  <a:spcAft>
                    <a:spcPts val="100"/>
                  </a:spcAft>
                  <a:buSzPct val="80000"/>
                  <a:buFont typeface="Wingdings" panose="05000000000000000000" pitchFamily="2" charset="2"/>
                  <a:buChar char="§"/>
                  <a:tabLst>
                    <a:tab pos="5186445" algn="l"/>
                  </a:tabLst>
                </a:pPr>
                <a:r>
                  <a:rPr lang="ko-KR" altLang="en-US" sz="900" dirty="0">
                    <a:ln w="11430"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프로젝트 완료 선택 시 완료된 프로젝트가 됨</a:t>
                </a:r>
                <a:endPara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26627398-6F9F-4D10-B1F9-1176295425D8}"/>
                  </a:ext>
                </a:extLst>
              </p:cNvPr>
              <p:cNvSpPr/>
              <p:nvPr/>
            </p:nvSpPr>
            <p:spPr>
              <a:xfrm>
                <a:off x="8689239" y="3019425"/>
                <a:ext cx="2299759" cy="448732"/>
              </a:xfrm>
              <a:prstGeom prst="rect">
                <a:avLst/>
              </a:prstGeom>
            </p:spPr>
            <p:txBody>
              <a:bodyPr wrap="square" anchor="ctr">
                <a:noAutofit/>
              </a:bodyPr>
              <a:lstStyle/>
              <a:p>
                <a:pPr marL="87313" indent="-87313">
                  <a:buSzPct val="80000"/>
                  <a:defRPr/>
                </a:pPr>
                <a:r>
                  <a:rPr lang="ko-KR" altLang="en-US" sz="1600" b="1" spc="-60" dirty="0">
                    <a:solidFill>
                      <a:srgbClr val="4285F4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프로젝트 관리</a:t>
                </a:r>
                <a:endParaRPr lang="en-US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pic>
          <p:nvPicPr>
            <p:cNvPr id="25" name="그래픽 24">
              <a:extLst>
                <a:ext uri="{FF2B5EF4-FFF2-40B4-BE49-F238E27FC236}">
                  <a16:creationId xmlns:a16="http://schemas.microsoft.com/office/drawing/2014/main" id="{90DFC008-3515-47F9-A093-9DC0B86D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55869" y="2618581"/>
              <a:ext cx="354494" cy="28359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협업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개설자는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#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관리메뉴에서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프로젝트를 쉽게 관리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프로젝트별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관리자 지정 가능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개설자는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관리자 지정이 가능함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개설상태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참여자관리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메뉴관리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 관리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통계를 쉽게 관리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사각형: 둥근 모서리 37">
            <a:extLst>
              <a:ext uri="{FF2B5EF4-FFF2-40B4-BE49-F238E27FC236}">
                <a16:creationId xmlns:a16="http://schemas.microsoft.com/office/drawing/2014/main" id="{3DC2EE90-9057-40AC-B65D-22A720228256}"/>
              </a:ext>
            </a:extLst>
          </p:cNvPr>
          <p:cNvSpPr/>
          <p:nvPr/>
        </p:nvSpPr>
        <p:spPr>
          <a:xfrm>
            <a:off x="402478" y="4023388"/>
            <a:ext cx="580502" cy="1001000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2719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0"/>
            <a:ext cx="9628354" cy="95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사내 업무 공지와 공유 및 부서별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업무성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처리 게시판 용도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로 활용할 수 있는 편리한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3" name="그래픽 5">
            <a:extLst>
              <a:ext uri="{FF2B5EF4-FFF2-40B4-BE49-F238E27FC236}">
                <a16:creationId xmlns:a16="http://schemas.microsoft.com/office/drawing/2014/main" id="{8189AD47-6CB5-419F-B5C7-54B3AE933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939" y="4076700"/>
            <a:ext cx="5592393" cy="3339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5AF69D1-2D9A-42C0-BB43-24905F40C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20" y="4411519"/>
            <a:ext cx="4210545" cy="2565544"/>
          </a:xfrm>
          <a:prstGeom prst="rect">
            <a:avLst/>
          </a:prstGeom>
        </p:spPr>
      </p:pic>
      <p:sp>
        <p:nvSpPr>
          <p:cNvPr id="20" name="TextBox 83">
            <a:extLst>
              <a:ext uri="{FF2B5EF4-FFF2-40B4-BE49-F238E27FC236}">
                <a16:creationId xmlns:a16="http://schemas.microsoft.com/office/drawing/2014/main" id="{6D8532B4-69DA-4E69-833B-A1309E108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게시판 모드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앨범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익명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1:1)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등록 시 알림 대상자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수신자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지정하여 알림 발송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업무성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게시판 기능 추가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엮인 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진행 상태 관리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A71E531-7875-02D6-6BCF-5AA79944A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20" y="4411519"/>
            <a:ext cx="4210545" cy="2564242"/>
          </a:xfrm>
          <a:prstGeom prst="rect">
            <a:avLst/>
          </a:prstGeom>
        </p:spPr>
      </p:pic>
      <p:sp>
        <p:nvSpPr>
          <p:cNvPr id="33" name="사각형 설명선 18">
            <a:extLst>
              <a:ext uri="{FF2B5EF4-FFF2-40B4-BE49-F238E27FC236}">
                <a16:creationId xmlns:a16="http://schemas.microsoft.com/office/drawing/2014/main" id="{D4786783-E905-4CAB-9984-CF0E0D86243C}"/>
              </a:ext>
            </a:extLst>
          </p:cNvPr>
          <p:cNvSpPr/>
          <p:nvPr/>
        </p:nvSpPr>
        <p:spPr>
          <a:xfrm>
            <a:off x="7203821" y="2263062"/>
            <a:ext cx="2514600" cy="342900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사각형 설명선 18">
            <a:extLst>
              <a:ext uri="{FF2B5EF4-FFF2-40B4-BE49-F238E27FC236}">
                <a16:creationId xmlns:a16="http://schemas.microsoft.com/office/drawing/2014/main" id="{4222E9DA-2124-4052-A5B0-451AF3B8160D}"/>
              </a:ext>
            </a:extLst>
          </p:cNvPr>
          <p:cNvSpPr/>
          <p:nvPr/>
        </p:nvSpPr>
        <p:spPr>
          <a:xfrm>
            <a:off x="4574921" y="2263062"/>
            <a:ext cx="2514600" cy="3429000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텍스트 개체 틀 297">
            <a:extLst>
              <a:ext uri="{FF2B5EF4-FFF2-40B4-BE49-F238E27FC236}">
                <a16:creationId xmlns:a16="http://schemas.microsoft.com/office/drawing/2014/main" id="{A10D22B1-F9D5-49CB-9C12-983C79E40320}"/>
              </a:ext>
            </a:extLst>
          </p:cNvPr>
          <p:cNvSpPr txBox="1">
            <a:spLocks/>
          </p:cNvSpPr>
          <p:nvPr/>
        </p:nvSpPr>
        <p:spPr>
          <a:xfrm>
            <a:off x="4725216" y="2919707"/>
            <a:ext cx="2321132" cy="272929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등록 시 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 알림 대상자 지정 발송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관련글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쓰기 기능 제공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보안등급 지정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게시물 답변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(RE)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임시저장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최상위 등록 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특정 계정 수신메일과 게시판 동기화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진행상태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체크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조회자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클릭 수 정보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미조회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추출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스크랩 이동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관리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등록 시 알림 발송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대상자 지정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답변 </a:t>
            </a:r>
            <a:endParaRPr lang="en-US" altLang="ko-KR" sz="9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글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의견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검색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제목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본문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작성자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171450" lvl="1" indent="-171450">
              <a:lnSpc>
                <a:spcPts val="1400"/>
              </a:lnSpc>
              <a:spcBef>
                <a:spcPts val="100"/>
              </a:spcBef>
              <a:buSzPct val="80000"/>
              <a:buFont typeface="Wingdings" panose="05000000000000000000" pitchFamily="2" charset="2"/>
              <a:buChar char="§"/>
              <a:defRPr/>
            </a:pP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텍스트 개체 틀 297">
            <a:extLst>
              <a:ext uri="{FF2B5EF4-FFF2-40B4-BE49-F238E27FC236}">
                <a16:creationId xmlns:a16="http://schemas.microsoft.com/office/drawing/2014/main" id="{8FE358BE-0E99-4D55-BA1B-997EBB1C70A4}"/>
              </a:ext>
            </a:extLst>
          </p:cNvPr>
          <p:cNvSpPr txBox="1">
            <a:spLocks/>
          </p:cNvSpPr>
          <p:nvPr/>
        </p:nvSpPr>
        <p:spPr>
          <a:xfrm>
            <a:off x="7368093" y="2919707"/>
            <a:ext cx="2244738" cy="272929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0" rIns="0" bIns="0" anchor="t"/>
          <a:lstStyle/>
          <a:p>
            <a:pPr marL="171450" lvl="1" indent="-171450">
              <a:lnSpc>
                <a:spcPts val="14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무한대 트리 구조로 게시판 생성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lvl="1" indent="-171450">
              <a:lnSpc>
                <a:spcPts val="14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별 다양한 기본값과 권한 관리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관리자 지정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권한관리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조회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작성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 양식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보존기간 지정</a:t>
            </a: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형식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일반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익명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앨범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/1:1: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의견란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사용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좋아요 사용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여부 관리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이력공개 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 후 등록 기능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66700" lvl="1" indent="-171450">
              <a:lnSpc>
                <a:spcPts val="14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메일동기화 계정 지정</a:t>
            </a:r>
            <a:endParaRPr lang="en-US" altLang="ko-KR" sz="9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F792F6D-EEAA-41F0-BC0C-331D6FCFE907}"/>
              </a:ext>
            </a:extLst>
          </p:cNvPr>
          <p:cNvSpPr/>
          <p:nvPr/>
        </p:nvSpPr>
        <p:spPr>
          <a:xfrm>
            <a:off x="5106216" y="2387539"/>
            <a:ext cx="1959182" cy="4487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87313" indent="-87313">
              <a:buSzPct val="80000"/>
              <a:defRPr/>
            </a:pPr>
            <a:r>
              <a:rPr lang="ko-KR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</a:t>
            </a:r>
            <a:endParaRPr lang="en-US" altLang="en-US" sz="1600" b="1" spc="-6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181C02E-F80A-418C-B519-CF61EA42DAC0}"/>
              </a:ext>
            </a:extLst>
          </p:cNvPr>
          <p:cNvSpPr/>
          <p:nvPr/>
        </p:nvSpPr>
        <p:spPr>
          <a:xfrm>
            <a:off x="7744641" y="2387539"/>
            <a:ext cx="1959182" cy="4487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87313" indent="-87313">
              <a:buSzPct val="80000"/>
              <a:defRPr/>
            </a:pPr>
            <a:r>
              <a:rPr lang="ko-KR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관리</a:t>
            </a:r>
            <a:endParaRPr lang="en-US" altLang="en-US" sz="1600" b="1" spc="-6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F1C8D652-31ED-458A-8BD1-A0975E2B4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0651" y="2443978"/>
            <a:ext cx="343318" cy="343318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7DEFF638-6EB1-45D5-B75B-750589682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2957" y="2443978"/>
            <a:ext cx="343318" cy="3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6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사내 업무 공지를 넘어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업무처리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용도로 강화된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전자게시판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등록 시 수신해야 할 사람에게 알림을 발송하여 신속한 공유가 가능합니다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3D170EC-4080-CA9C-2085-675BC15DA3D4}"/>
              </a:ext>
            </a:extLst>
          </p:cNvPr>
          <p:cNvSpPr/>
          <p:nvPr/>
        </p:nvSpPr>
        <p:spPr>
          <a:xfrm>
            <a:off x="337940" y="1993515"/>
            <a:ext cx="5755470" cy="523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 설명선 18">
            <a:extLst>
              <a:ext uri="{FF2B5EF4-FFF2-40B4-BE49-F238E27FC236}">
                <a16:creationId xmlns:a16="http://schemas.microsoft.com/office/drawing/2014/main" id="{EC5A0AF3-555C-C626-32E3-D6A6DF474D62}"/>
              </a:ext>
            </a:extLst>
          </p:cNvPr>
          <p:cNvSpPr/>
          <p:nvPr/>
        </p:nvSpPr>
        <p:spPr>
          <a:xfrm>
            <a:off x="403742" y="4190978"/>
            <a:ext cx="2790823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77F1934-B82D-B292-FACC-3FDBDDD8D8AA}"/>
              </a:ext>
            </a:extLst>
          </p:cNvPr>
          <p:cNvSpPr/>
          <p:nvPr/>
        </p:nvSpPr>
        <p:spPr>
          <a:xfrm>
            <a:off x="403742" y="3772161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게시물 등록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알림 지정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C76FA9F-0680-A8F9-31A3-30F85ABB034A}"/>
              </a:ext>
            </a:extLst>
          </p:cNvPr>
          <p:cNvSpPr/>
          <p:nvPr/>
        </p:nvSpPr>
        <p:spPr>
          <a:xfrm>
            <a:off x="403742" y="5905105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 담당자의 신속한 대응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사각형 설명선 18">
            <a:extLst>
              <a:ext uri="{FF2B5EF4-FFF2-40B4-BE49-F238E27FC236}">
                <a16:creationId xmlns:a16="http://schemas.microsoft.com/office/drawing/2014/main" id="{E19C9C38-5047-23C8-07CD-E033A7CDD54B}"/>
              </a:ext>
            </a:extLst>
          </p:cNvPr>
          <p:cNvSpPr/>
          <p:nvPr/>
        </p:nvSpPr>
        <p:spPr>
          <a:xfrm>
            <a:off x="403742" y="2066067"/>
            <a:ext cx="2790823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2B80074-D47D-59D3-DCD5-0A5B2A3F2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3" y="2098290"/>
            <a:ext cx="2759075" cy="1654160"/>
          </a:xfrm>
          <a:prstGeom prst="rect">
            <a:avLst/>
          </a:prstGeom>
        </p:spPr>
      </p:pic>
      <p:sp>
        <p:nvSpPr>
          <p:cNvPr id="14" name="사각형 설명선 18">
            <a:extLst>
              <a:ext uri="{FF2B5EF4-FFF2-40B4-BE49-F238E27FC236}">
                <a16:creationId xmlns:a16="http://schemas.microsoft.com/office/drawing/2014/main" id="{C496A3E6-A117-BDB1-5B92-CF0FBAA4C5A9}"/>
              </a:ext>
            </a:extLst>
          </p:cNvPr>
          <p:cNvSpPr/>
          <p:nvPr/>
        </p:nvSpPr>
        <p:spPr>
          <a:xfrm>
            <a:off x="3232666" y="4190978"/>
            <a:ext cx="2781299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982EC98-8E4D-BE22-C122-865F7D153CA4}"/>
              </a:ext>
            </a:extLst>
          </p:cNvPr>
          <p:cNvSpPr/>
          <p:nvPr/>
        </p:nvSpPr>
        <p:spPr>
          <a:xfrm>
            <a:off x="3232667" y="3772161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수신자에게 알림 발송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2D6208D-5086-8D62-C8BA-4A50B57B66B1}"/>
              </a:ext>
            </a:extLst>
          </p:cNvPr>
          <p:cNvSpPr/>
          <p:nvPr/>
        </p:nvSpPr>
        <p:spPr>
          <a:xfrm>
            <a:off x="3232667" y="5905105"/>
            <a:ext cx="2790824" cy="37281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1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업무처리의 회사 자료화</a:t>
            </a:r>
          </a:p>
        </p:txBody>
      </p:sp>
      <p:sp>
        <p:nvSpPr>
          <p:cNvPr id="17" name="사각형 설명선 18">
            <a:extLst>
              <a:ext uri="{FF2B5EF4-FFF2-40B4-BE49-F238E27FC236}">
                <a16:creationId xmlns:a16="http://schemas.microsoft.com/office/drawing/2014/main" id="{727F10BB-5377-4C2E-6591-1CA783E2703A}"/>
              </a:ext>
            </a:extLst>
          </p:cNvPr>
          <p:cNvSpPr/>
          <p:nvPr/>
        </p:nvSpPr>
        <p:spPr>
          <a:xfrm>
            <a:off x="3232666" y="2066067"/>
            <a:ext cx="2781299" cy="1706094"/>
          </a:xfrm>
          <a:prstGeom prst="wedgeRectCallout">
            <a:avLst>
              <a:gd name="adj1" fmla="val -23060"/>
              <a:gd name="adj2" fmla="val -482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94855C8-0971-CE0A-638D-380482828052}"/>
              </a:ext>
            </a:extLst>
          </p:cNvPr>
          <p:cNvSpPr/>
          <p:nvPr/>
        </p:nvSpPr>
        <p:spPr>
          <a:xfrm>
            <a:off x="337939" y="6359790"/>
            <a:ext cx="5685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메일을 받아 </a:t>
            </a:r>
            <a:r>
              <a:rPr lang="ko-KR" altLang="en-US" sz="1000" dirty="0" err="1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여러명의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직원이 공유해야 하는 경우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담당자 메일로 받지 않고 업무 메일계정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(tax@,  recruit@,  complain@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 지정하면 메일도착즉시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사내 게시판인 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이력서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세금계산서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고객불만사항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1:1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 등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자동 등록되어 권한이 허용된 내부직원들이 해당 업무를 공유하고 진행사항을 댓글이나 업무지시 관리할 수 있는 기능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95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과거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메일 자료에 대해 기간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제목 등을 손쉽게 검색</a:t>
            </a:r>
            <a:r>
              <a:rPr lang="en-US" altLang="ko-KR" sz="1000" dirty="0">
                <a:solidFill>
                  <a:srgbClr val="D7415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79DD63B-594C-441C-D646-AF1B0D4E20D8}"/>
              </a:ext>
            </a:extLst>
          </p:cNvPr>
          <p:cNvGrpSpPr/>
          <p:nvPr/>
        </p:nvGrpSpPr>
        <p:grpSpPr>
          <a:xfrm>
            <a:off x="6100101" y="3946541"/>
            <a:ext cx="3706651" cy="3285039"/>
            <a:chOff x="8056725" y="2948541"/>
            <a:chExt cx="3706651" cy="3285039"/>
          </a:xfrm>
        </p:grpSpPr>
        <p:sp>
          <p:nvSpPr>
            <p:cNvPr id="21" name="사각형 설명선 18">
              <a:extLst>
                <a:ext uri="{FF2B5EF4-FFF2-40B4-BE49-F238E27FC236}">
                  <a16:creationId xmlns:a16="http://schemas.microsoft.com/office/drawing/2014/main" id="{B7D19651-FB3B-F99A-F6F7-B87E7A27A0A8}"/>
                </a:ext>
              </a:extLst>
            </p:cNvPr>
            <p:cNvSpPr/>
            <p:nvPr/>
          </p:nvSpPr>
          <p:spPr>
            <a:xfrm>
              <a:off x="8056725" y="2948541"/>
              <a:ext cx="3706651" cy="3285039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2" name="TextBox 83">
              <a:extLst>
                <a:ext uri="{FF2B5EF4-FFF2-40B4-BE49-F238E27FC236}">
                  <a16:creationId xmlns:a16="http://schemas.microsoft.com/office/drawing/2014/main" id="{500665C5-1122-4E4D-C345-3F6F10DBB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3875" y="3514808"/>
              <a:ext cx="3649501" cy="2686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3009" tIns="41505" rIns="83009" bIns="41505" anchor="t">
              <a:noAutofit/>
            </a:bodyPr>
            <a:lstStyle/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게시판을 이용하여 ‘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부서간 </a:t>
              </a:r>
              <a:r>
                <a:rPr lang="en-US" altLang="ko-KR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/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사용자간 업무 </a:t>
              </a:r>
              <a:r>
                <a:rPr lang="ko-KR" altLang="en-US" sz="900" b="1" dirty="0" err="1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처리</a:t>
              </a:r>
              <a:r>
                <a:rPr lang="ko-KR" altLang="en-US" sz="900" dirty="0" err="1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’를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위한 용도로 활용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 지식화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현재 게시판 구조의 문제점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게시물 등록 시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조회자들이 스스로 찾아와서 조회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해야 하는 문제점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그래서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긴급 업무처리시에 메일 사용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메일은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퇴사시 처리 업무에 대한 효과적인 인수인계가 안 되는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불편함 발생</a:t>
              </a:r>
            </a:p>
            <a:p>
              <a:pPr marL="171450" lvl="1" indent="-171450" defTabSz="699690" eaLnBrk="0" latinLnBrk="0" hangingPunct="0">
                <a:lnSpc>
                  <a:spcPts val="1400"/>
                </a:lnSpc>
                <a:spcBef>
                  <a:spcPts val="6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THE GWARE 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게시판 장점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게시물 등록 시 </a:t>
              </a:r>
              <a:r>
                <a:rPr lang="en-US" altLang="ko-KR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'</a:t>
              </a:r>
              <a:r>
                <a:rPr lang="ko-KR" altLang="en-US" sz="900" b="1" dirty="0" err="1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업무참조자</a:t>
              </a:r>
              <a:r>
                <a:rPr lang="en-US" altLang="ko-KR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'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대상으로 알림 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발송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메일을 통해서 즉시 내용 조회</a:t>
              </a:r>
            </a:p>
            <a:p>
              <a:pPr marL="260350" lvl="1" indent="-171450" defTabSz="699690" eaLnBrk="0" latinLnBrk="0" hangingPunct="0">
                <a:lnSpc>
                  <a:spcPts val="1400"/>
                </a:lnSpc>
                <a:spcBef>
                  <a:spcPts val="300"/>
                </a:spcBef>
                <a:spcAft>
                  <a:spcPts val="100"/>
                </a:spcAft>
                <a:buSzPct val="80000"/>
                <a:buFont typeface="Wingdings" panose="05000000000000000000" pitchFamily="2" charset="2"/>
                <a:buChar char="§"/>
                <a:tabLst>
                  <a:tab pos="5186445" algn="l"/>
                </a:tabLst>
              </a:pP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업무처리를 </a:t>
              </a:r>
              <a:r>
                <a:rPr lang="ko-KR" altLang="en-US" sz="900" b="1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게시물에 답글 또는 의견으로 즉시 회신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알림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  </a:t>
              </a:r>
              <a:b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</a:b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가능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업무 지식화</a:t>
              </a:r>
              <a:r>
                <a:rPr lang="en-US" altLang="ko-KR" sz="900" dirty="0">
                  <a:ln w="1143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005039EB-9D34-7C92-FA09-E0ACA13BDBB1}"/>
                </a:ext>
              </a:extLst>
            </p:cNvPr>
            <p:cNvSpPr/>
            <p:nvPr/>
          </p:nvSpPr>
          <p:spPr>
            <a:xfrm>
              <a:off x="8689239" y="3019425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 지적화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FD677D9-4C4E-EE0F-899D-2D6463FDEE07}"/>
              </a:ext>
            </a:extLst>
          </p:cNvPr>
          <p:cNvGrpSpPr/>
          <p:nvPr/>
        </p:nvGrpSpPr>
        <p:grpSpPr>
          <a:xfrm>
            <a:off x="6200945" y="2526864"/>
            <a:ext cx="3562112" cy="810260"/>
            <a:chOff x="7168868" y="488986"/>
            <a:chExt cx="3562112" cy="810260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A4700645-4F28-FD1E-3919-97A55D90CE59}"/>
                </a:ext>
              </a:extLst>
            </p:cNvPr>
            <p:cNvSpPr/>
            <p:nvPr/>
          </p:nvSpPr>
          <p:spPr>
            <a:xfrm>
              <a:off x="7168868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1A1E55-12B2-BE1B-2F1B-D4419C027091}"/>
                </a:ext>
              </a:extLst>
            </p:cNvPr>
            <p:cNvSpPr txBox="1"/>
            <p:nvPr/>
          </p:nvSpPr>
          <p:spPr>
            <a:xfrm>
              <a:off x="7215566" y="685218"/>
              <a:ext cx="7168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신속한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업무처리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2608E0A3-A3C4-8DED-7F69-4F0598EE97F3}"/>
                </a:ext>
              </a:extLst>
            </p:cNvPr>
            <p:cNvSpPr/>
            <p:nvPr/>
          </p:nvSpPr>
          <p:spPr>
            <a:xfrm>
              <a:off x="8345148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01F3AB-6A7C-74F3-5588-FB3F2AA8B10D}"/>
                </a:ext>
              </a:extLst>
            </p:cNvPr>
            <p:cNvSpPr txBox="1"/>
            <p:nvPr/>
          </p:nvSpPr>
          <p:spPr>
            <a:xfrm>
              <a:off x="8340551" y="685218"/>
              <a:ext cx="8194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정보</a:t>
              </a: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</a:t>
              </a: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공유화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229C6F42-E179-0854-4B99-E9213CD4FE07}"/>
                </a:ext>
              </a:extLst>
            </p:cNvPr>
            <p:cNvSpPr/>
            <p:nvPr/>
          </p:nvSpPr>
          <p:spPr>
            <a:xfrm>
              <a:off x="9533510" y="488986"/>
              <a:ext cx="810260" cy="8102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8D1B74-8440-5EB4-71B4-8DC151CE9114}"/>
                </a:ext>
              </a:extLst>
            </p:cNvPr>
            <p:cNvSpPr txBox="1"/>
            <p:nvPr/>
          </p:nvSpPr>
          <p:spPr>
            <a:xfrm>
              <a:off x="9513685" y="766180"/>
              <a:ext cx="8499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회사자료화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pic>
          <p:nvPicPr>
            <p:cNvPr id="50" name="그래픽 55">
              <a:extLst>
                <a:ext uri="{FF2B5EF4-FFF2-40B4-BE49-F238E27FC236}">
                  <a16:creationId xmlns:a16="http://schemas.microsoft.com/office/drawing/2014/main" id="{C4529596-D8B0-8D0C-63BD-3FC70368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74444" y="750396"/>
              <a:ext cx="169494" cy="308170"/>
            </a:xfrm>
            <a:prstGeom prst="rect">
              <a:avLst/>
            </a:prstGeom>
          </p:spPr>
        </p:pic>
        <p:pic>
          <p:nvPicPr>
            <p:cNvPr id="51" name="그래픽 56">
              <a:extLst>
                <a:ext uri="{FF2B5EF4-FFF2-40B4-BE49-F238E27FC236}">
                  <a16:creationId xmlns:a16="http://schemas.microsoft.com/office/drawing/2014/main" id="{78A7D9E8-DC44-D1DF-C637-F1422309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50104" y="750396"/>
              <a:ext cx="169494" cy="308170"/>
            </a:xfrm>
            <a:prstGeom prst="rect">
              <a:avLst/>
            </a:prstGeom>
          </p:spPr>
        </p:pic>
        <p:pic>
          <p:nvPicPr>
            <p:cNvPr id="52" name="그래픽 57">
              <a:extLst>
                <a:ext uri="{FF2B5EF4-FFF2-40B4-BE49-F238E27FC236}">
                  <a16:creationId xmlns:a16="http://schemas.microsoft.com/office/drawing/2014/main" id="{F162C493-E167-B216-857A-9B567C7DB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9638" y="750396"/>
              <a:ext cx="169494" cy="308170"/>
            </a:xfrm>
            <a:prstGeom prst="rect">
              <a:avLst/>
            </a:prstGeom>
          </p:spPr>
        </p:pic>
        <p:pic>
          <p:nvPicPr>
            <p:cNvPr id="53" name="그래픽 58">
              <a:extLst>
                <a:ext uri="{FF2B5EF4-FFF2-40B4-BE49-F238E27FC236}">
                  <a16:creationId xmlns:a16="http://schemas.microsoft.com/office/drawing/2014/main" id="{AD0F3BD0-D285-E856-852D-9CDF972AA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61486" y="750396"/>
              <a:ext cx="169494" cy="308170"/>
            </a:xfrm>
            <a:prstGeom prst="rect">
              <a:avLst/>
            </a:prstGeom>
          </p:spPr>
        </p:pic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29EFB848-154D-E16A-773B-A10FBB877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546" y="2106666"/>
            <a:ext cx="1079464" cy="138030"/>
          </a:xfrm>
          <a:prstGeom prst="rect">
            <a:avLst/>
          </a:prstGeom>
        </p:spPr>
      </p:pic>
      <p:pic>
        <p:nvPicPr>
          <p:cNvPr id="55" name="그래픽 54">
            <a:extLst>
              <a:ext uri="{FF2B5EF4-FFF2-40B4-BE49-F238E27FC236}">
                <a16:creationId xmlns:a16="http://schemas.microsoft.com/office/drawing/2014/main" id="{9A328327-4D25-C2BF-5E2E-51C4C286A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9587" y="4093317"/>
            <a:ext cx="343318" cy="34331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8D6A28D0-8381-A9DB-BE30-751D4CBE1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32" y="2085204"/>
            <a:ext cx="2784133" cy="1662884"/>
          </a:xfrm>
          <a:prstGeom prst="rect">
            <a:avLst/>
          </a:prstGeom>
        </p:spPr>
      </p:pic>
      <p:sp>
        <p:nvSpPr>
          <p:cNvPr id="57" name="사각형: 둥근 모서리 37">
            <a:extLst>
              <a:ext uri="{FF2B5EF4-FFF2-40B4-BE49-F238E27FC236}">
                <a16:creationId xmlns:a16="http://schemas.microsoft.com/office/drawing/2014/main" id="{E323F953-2DED-1699-BB9E-3FD690F18031}"/>
              </a:ext>
            </a:extLst>
          </p:cNvPr>
          <p:cNvSpPr/>
          <p:nvPr/>
        </p:nvSpPr>
        <p:spPr>
          <a:xfrm>
            <a:off x="419958" y="2264407"/>
            <a:ext cx="2757939" cy="1349132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366D2B35-69A7-20D8-CF94-B277EB32A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039" y="4254661"/>
            <a:ext cx="2761260" cy="1571521"/>
          </a:xfrm>
          <a:prstGeom prst="rect">
            <a:avLst/>
          </a:prstGeom>
        </p:spPr>
      </p:pic>
      <p:sp>
        <p:nvSpPr>
          <p:cNvPr id="63" name="사각형: 둥근 모서리 42">
            <a:extLst>
              <a:ext uri="{FF2B5EF4-FFF2-40B4-BE49-F238E27FC236}">
                <a16:creationId xmlns:a16="http://schemas.microsoft.com/office/drawing/2014/main" id="{498CD544-C5AE-484E-F4EF-B86B58E03D62}"/>
              </a:ext>
            </a:extLst>
          </p:cNvPr>
          <p:cNvSpPr/>
          <p:nvPr/>
        </p:nvSpPr>
        <p:spPr>
          <a:xfrm>
            <a:off x="422791" y="4512809"/>
            <a:ext cx="2752725" cy="1176408"/>
          </a:xfrm>
          <a:prstGeom prst="roundRect">
            <a:avLst>
              <a:gd name="adj" fmla="val 3043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5" name="그림 74">
            <a:extLst>
              <a:ext uri="{FF2B5EF4-FFF2-40B4-BE49-F238E27FC236}">
                <a16:creationId xmlns:a16="http://schemas.microsoft.com/office/drawing/2014/main" id="{EFEC3909-8306-1D8A-8A3B-5DC7131D3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8206" y="4291907"/>
            <a:ext cx="2755339" cy="1440609"/>
          </a:xfrm>
          <a:prstGeom prst="rect">
            <a:avLst/>
          </a:prstGeom>
        </p:spPr>
      </p:pic>
      <p:sp>
        <p:nvSpPr>
          <p:cNvPr id="76" name="사각형: 둥근 모서리 41">
            <a:extLst>
              <a:ext uri="{FF2B5EF4-FFF2-40B4-BE49-F238E27FC236}">
                <a16:creationId xmlns:a16="http://schemas.microsoft.com/office/drawing/2014/main" id="{155F6D53-7957-28D1-4E2F-E036D1A3D6CB}"/>
              </a:ext>
            </a:extLst>
          </p:cNvPr>
          <p:cNvSpPr/>
          <p:nvPr/>
        </p:nvSpPr>
        <p:spPr>
          <a:xfrm>
            <a:off x="3714749" y="4680161"/>
            <a:ext cx="1127125" cy="1039313"/>
          </a:xfrm>
          <a:prstGeom prst="roundRect">
            <a:avLst>
              <a:gd name="adj" fmla="val 3873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1EEAE6FC-B7AC-92F0-9A50-CFAC829EC8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2291" y="2100569"/>
            <a:ext cx="2751159" cy="1611039"/>
          </a:xfrm>
          <a:prstGeom prst="rect">
            <a:avLst/>
          </a:prstGeom>
        </p:spPr>
      </p:pic>
      <p:sp>
        <p:nvSpPr>
          <p:cNvPr id="78" name="사각형: 둥근 모서리 40">
            <a:extLst>
              <a:ext uri="{FF2B5EF4-FFF2-40B4-BE49-F238E27FC236}">
                <a16:creationId xmlns:a16="http://schemas.microsoft.com/office/drawing/2014/main" id="{7E34FA7E-6440-79E2-E3AF-2788B91C6541}"/>
              </a:ext>
            </a:extLst>
          </p:cNvPr>
          <p:cNvSpPr/>
          <p:nvPr/>
        </p:nvSpPr>
        <p:spPr>
          <a:xfrm>
            <a:off x="3252765" y="3340100"/>
            <a:ext cx="769960" cy="162124"/>
          </a:xfrm>
          <a:prstGeom prst="roundRect">
            <a:avLst>
              <a:gd name="adj" fmla="val 14783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132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28B5F88C-63DF-DADD-B586-3FDC8954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67" y="3363678"/>
            <a:ext cx="5246334" cy="38439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공용메일 업무처리를 손쉽게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외부에서 공용메일로 수신되어 </a:t>
            </a:r>
            <a:r>
              <a:rPr lang="ko-KR" altLang="en-US" sz="11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다수에게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전달된 업무메일을 동기화된 게시판에서 쉽고 빠르게 처리할 수 있고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진행상태도 확인이 가능합니다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조회이력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처리 상황 등을 바로 공유할 수 있습니다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</p:txBody>
      </p:sp>
      <p:sp>
        <p:nvSpPr>
          <p:cNvPr id="37" name="사각형: 둥근 모서리 37">
            <a:extLst>
              <a:ext uri="{FF2B5EF4-FFF2-40B4-BE49-F238E27FC236}">
                <a16:creationId xmlns:a16="http://schemas.microsoft.com/office/drawing/2014/main" id="{B237FD3B-60E5-4AA0-A5C9-3B6CC39A2F42}"/>
              </a:ext>
            </a:extLst>
          </p:cNvPr>
          <p:cNvSpPr/>
          <p:nvPr/>
        </p:nvSpPr>
        <p:spPr>
          <a:xfrm>
            <a:off x="2604365" y="3923660"/>
            <a:ext cx="1696173" cy="187015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BA6E0F2A-222F-42E5-8FA6-DDCCB69CD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8777" y="2513305"/>
            <a:ext cx="4998801" cy="464174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2DBBC1A1-A725-8AF0-2595-C9639E0BF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6512" y="3290439"/>
            <a:ext cx="1963039" cy="3970027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CC84EF-DE30-A7C1-5CF1-D273CB8B5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32" y="3392906"/>
            <a:ext cx="1740512" cy="3766905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8A6F01EB-786B-CC7D-3276-73B40A8DD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85178" y="3290439"/>
            <a:ext cx="1965706" cy="39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63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종류의 게시판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업무별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분야별 용도에 맞게 다양하게 게시판을 설정하고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게시판마다 권한설정도 가능합니다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>
              <a:lnSpc>
                <a:spcPts val="1800"/>
              </a:lnSpc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무한대로 게시판 생성도 가능합니다</a:t>
            </a:r>
            <a:r>
              <a:rPr lang="en-US" altLang="ko-KR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ECD2AE2-969B-C57A-51ED-BFB765741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25" y="2902471"/>
            <a:ext cx="5965597" cy="38829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사각형: 둥근 모서리 37">
            <a:extLst>
              <a:ext uri="{FF2B5EF4-FFF2-40B4-BE49-F238E27FC236}">
                <a16:creationId xmlns:a16="http://schemas.microsoft.com/office/drawing/2014/main" id="{697DF201-3255-FAFF-EB83-4AE016C5367D}"/>
              </a:ext>
            </a:extLst>
          </p:cNvPr>
          <p:cNvSpPr/>
          <p:nvPr/>
        </p:nvSpPr>
        <p:spPr>
          <a:xfrm>
            <a:off x="1206025" y="3924300"/>
            <a:ext cx="1184750" cy="2700338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id="{2E3169FB-FD1D-1231-FC46-46A02CEBD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6929" y="2879647"/>
            <a:ext cx="1963039" cy="3970027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6DA38AC-517B-4477-FA82-11E62337A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58" y="2971926"/>
            <a:ext cx="1743967" cy="3774385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A8C5AA7E-707C-E78C-BE46-10A40FC4B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4262" y="2879647"/>
            <a:ext cx="1965706" cy="3975420"/>
          </a:xfrm>
          <a:prstGeom prst="rect">
            <a:avLst/>
          </a:prstGeom>
        </p:spPr>
      </p:pic>
      <p:sp>
        <p:nvSpPr>
          <p:cNvPr id="20" name="사각형: 둥근 모서리 37">
            <a:extLst>
              <a:ext uri="{FF2B5EF4-FFF2-40B4-BE49-F238E27FC236}">
                <a16:creationId xmlns:a16="http://schemas.microsoft.com/office/drawing/2014/main" id="{3C15B224-B82D-ECCE-F155-C063D48FD3A0}"/>
              </a:ext>
            </a:extLst>
          </p:cNvPr>
          <p:cNvSpPr/>
          <p:nvPr/>
        </p:nvSpPr>
        <p:spPr>
          <a:xfrm>
            <a:off x="6863875" y="4152900"/>
            <a:ext cx="1070450" cy="2209800"/>
          </a:xfrm>
          <a:prstGeom prst="roundRect">
            <a:avLst>
              <a:gd name="adj" fmla="val 2518"/>
            </a:avLst>
          </a:prstGeom>
          <a:noFill/>
          <a:ln w="28575">
            <a:solidFill>
              <a:srgbClr val="FF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264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일정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임직원들의 </a:t>
            </a:r>
            <a:r>
              <a:rPr lang="ko-KR" altLang="en-US" sz="2000" b="1" spc="-7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업무일정을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웹에서 등록</a:t>
            </a:r>
            <a:r>
              <a:rPr lang="en-US" altLang="ko-KR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개인</a:t>
            </a:r>
            <a:r>
              <a:rPr lang="en-US" altLang="ko-KR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부서</a:t>
            </a:r>
            <a:r>
              <a:rPr lang="en-US" altLang="ko-KR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공개일정</a:t>
            </a:r>
            <a:r>
              <a:rPr lang="en-US" altLang="ko-KR" sz="15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하고 조회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검색하는 관리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 등록 시 업무 참조자에게 알림 메일 발송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음력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윤달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반복설정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매월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매년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월간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자동 알림 설정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7EDE260-6162-1A40-3289-AB73CA6F4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1" y="2028278"/>
            <a:ext cx="5666827" cy="33890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E5B6B48B-33E2-04FD-0A32-AE85951B9855}"/>
              </a:ext>
            </a:extLst>
          </p:cNvPr>
          <p:cNvGrpSpPr/>
          <p:nvPr/>
        </p:nvGrpSpPr>
        <p:grpSpPr>
          <a:xfrm>
            <a:off x="6146312" y="2028278"/>
            <a:ext cx="3559014" cy="2657476"/>
            <a:chOff x="2536987" y="4048124"/>
            <a:chExt cx="3559014" cy="2657476"/>
          </a:xfrm>
        </p:grpSpPr>
        <p:sp>
          <p:nvSpPr>
            <p:cNvPr id="11" name="사각형 설명선 18">
              <a:extLst>
                <a:ext uri="{FF2B5EF4-FFF2-40B4-BE49-F238E27FC236}">
                  <a16:creationId xmlns:a16="http://schemas.microsoft.com/office/drawing/2014/main" id="{24490C02-3575-E33F-6490-5BB91FEA9687}"/>
                </a:ext>
              </a:extLst>
            </p:cNvPr>
            <p:cNvSpPr/>
            <p:nvPr/>
          </p:nvSpPr>
          <p:spPr>
            <a:xfrm>
              <a:off x="2536987" y="4048124"/>
              <a:ext cx="3559014" cy="2657476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B7288BC2-E819-5242-1753-786C9C61AD93}"/>
                </a:ext>
              </a:extLst>
            </p:cNvPr>
            <p:cNvSpPr/>
            <p:nvPr/>
          </p:nvSpPr>
          <p:spPr>
            <a:xfrm>
              <a:off x="3169500" y="4143374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 일정 관리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5" name="텍스트 개체 틀 297">
              <a:extLst>
                <a:ext uri="{FF2B5EF4-FFF2-40B4-BE49-F238E27FC236}">
                  <a16:creationId xmlns:a16="http://schemas.microsoft.com/office/drawing/2014/main" id="{C3FB8643-A171-4098-77AC-C242570D3A32}"/>
                </a:ext>
              </a:extLst>
            </p:cNvPr>
            <p:cNvSpPr txBox="1">
              <a:spLocks/>
            </p:cNvSpPr>
            <p:nvPr/>
          </p:nvSpPr>
          <p:spPr>
            <a:xfrm>
              <a:off x="2703411" y="4709303"/>
              <a:ext cx="3035402" cy="185765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간단한 팝업창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으로 신속한 일정 등록</a:t>
              </a:r>
            </a:p>
            <a:p>
              <a:pPr marL="282575" lvl="2" indent="-171450">
                <a:lnSpc>
                  <a:spcPts val="15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 일정 공개범위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부서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공개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참여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설정</a:t>
              </a:r>
            </a:p>
            <a:p>
              <a:pPr marL="282575" lvl="2" indent="-171450">
                <a:lnSpc>
                  <a:spcPts val="15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일정 등록 시 </a:t>
              </a:r>
              <a:r>
                <a:rPr lang="ko-KR" altLang="en-US" sz="9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업무참조자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대상으로 알림 메일 발송</a:t>
              </a:r>
            </a:p>
            <a:p>
              <a:pPr marL="282575" lvl="2" indent="-171450">
                <a:lnSpc>
                  <a:spcPts val="15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일정 진행상태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예정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진행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완료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보류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체크</a:t>
              </a:r>
            </a:p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본인의 일정을 특정인에게  맡기는 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일임일정</a:t>
              </a:r>
              <a:endPara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월간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주간</a:t>
              </a:r>
              <a:r>
                <a: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일일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형태로 등록 일정 조회</a:t>
              </a:r>
            </a:p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휴일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기념일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사내 행사를 위한 기념일 관리</a:t>
              </a:r>
              <a:endPara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5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자동 알림 설정 기능</a:t>
              </a:r>
              <a:endPara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2575" lvl="2" indent="-171450">
                <a:lnSpc>
                  <a:spcPts val="1500"/>
                </a:lnSpc>
                <a:spcBef>
                  <a:spcPts val="200"/>
                </a:spcBef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알림방식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선택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지톡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,SMS 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 택일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pic>
        <p:nvPicPr>
          <p:cNvPr id="20" name="그래픽 19">
            <a:extLst>
              <a:ext uri="{FF2B5EF4-FFF2-40B4-BE49-F238E27FC236}">
                <a16:creationId xmlns:a16="http://schemas.microsoft.com/office/drawing/2014/main" id="{156C0B63-A3B3-8F2F-F17D-5B78FFA33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3589" y="3870960"/>
            <a:ext cx="1749347" cy="3537859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678D9286-B257-E7E7-38F2-8B7518BCE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8448" y="2133451"/>
            <a:ext cx="367522" cy="42877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4711326-4EBE-4C75-7368-85F7756E5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082" y="4556329"/>
            <a:ext cx="3202632" cy="236841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17EF124B-EEBA-84E7-CE2D-DCE1341A10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32" y="3952550"/>
            <a:ext cx="1554460" cy="3364243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ED6FF8C6-753E-4B24-B90E-4AA66981B9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8714" y="3864609"/>
            <a:ext cx="1751724" cy="354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93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6E298D17-2AAE-CE1C-028D-23FE1EA1F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75" y="2966637"/>
            <a:ext cx="6298060" cy="40978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할일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할일을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등록하고 관리하는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10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등록해 놓으면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메인화면에서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오늘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할일을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확인할 수 있어 업무를 놓치는 일을 방지할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일정에서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할일에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체크를 하면 전체일정 달력에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할일이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표시됩니다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담당자를 지정해서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할일을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요청하며 담당자의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목록에도 자동으로 등록됩니다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예정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확인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완료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보류로 상태를 관리할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게시판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등에서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할일로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스크랩이 가능합니다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888942FC-64D7-EE50-898D-0372D2CFC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0338" y="3802874"/>
            <a:ext cx="1749347" cy="3537859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E20C18E-8E43-0D0C-2ADA-ADDB2E0631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66" y="3885477"/>
            <a:ext cx="1553338" cy="33618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9112DD1-DD2F-E714-99B5-DED318EE5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66" y="3879325"/>
            <a:ext cx="1553338" cy="3361814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41656924-2E4C-DB1D-F6DB-92BB832C6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4997" y="3795010"/>
            <a:ext cx="1756276" cy="35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1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설문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사내 임직원들의 다양한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 수렴을 통한 신속한 의사 결정과 업무 효율성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을 높여 주는 설문조사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988395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설문 조사 기간 설정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기명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무기명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설문 시행 여부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결과 공개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설문 조사대상 관리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주관식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객관식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(10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 가능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7DE813F-7C8B-010B-DB4A-1392468D7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63" y="2594965"/>
            <a:ext cx="5873824" cy="2293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1606A64-065F-8872-40ED-29AD0DB91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334" y="3812102"/>
            <a:ext cx="4123667" cy="35326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D124662-6B55-DEB0-A1DC-10EA934F6EA3}"/>
              </a:ext>
            </a:extLst>
          </p:cNvPr>
          <p:cNvGrpSpPr/>
          <p:nvPr/>
        </p:nvGrpSpPr>
        <p:grpSpPr>
          <a:xfrm>
            <a:off x="6597638" y="2594966"/>
            <a:ext cx="3008699" cy="4021592"/>
            <a:chOff x="6813396" y="4307257"/>
            <a:chExt cx="3008699" cy="4021592"/>
          </a:xfrm>
        </p:grpSpPr>
        <p:sp>
          <p:nvSpPr>
            <p:cNvPr id="7" name="사각형 설명선 28">
              <a:extLst>
                <a:ext uri="{FF2B5EF4-FFF2-40B4-BE49-F238E27FC236}">
                  <a16:creationId xmlns:a16="http://schemas.microsoft.com/office/drawing/2014/main" id="{B60C835B-3804-41C6-E80A-66CBFA214753}"/>
                </a:ext>
              </a:extLst>
            </p:cNvPr>
            <p:cNvSpPr/>
            <p:nvPr/>
          </p:nvSpPr>
          <p:spPr>
            <a:xfrm>
              <a:off x="6813396" y="4307257"/>
              <a:ext cx="3008699" cy="4021592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Rectangle 117">
              <a:extLst>
                <a:ext uri="{FF2B5EF4-FFF2-40B4-BE49-F238E27FC236}">
                  <a16:creationId xmlns:a16="http://schemas.microsoft.com/office/drawing/2014/main" id="{7AB11AF4-F050-0D62-29F4-829057998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9822" y="4510038"/>
              <a:ext cx="2446340" cy="18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전자설문 조사 관리</a:t>
              </a: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참여 기간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참여자 관리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무기명 참여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참여 시행 여부</a:t>
              </a:r>
              <a:endPara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결과 공개 여부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 결과 제공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참여자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,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퍼센티지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)</a:t>
              </a:r>
              <a:endPara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질문 등록 관리</a:t>
              </a: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주관식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/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객관식 적용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객관식은 최대 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10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지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선택형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질문에 에디터 제공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323850" lvl="1" indent="-171450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buFontTx/>
                <a:buChar char="-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객관식 선택에 이미지 적용 가능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과거 설문 조회 및 검색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설문에 대한 의견 등록</a:t>
              </a:r>
            </a:p>
            <a:p>
              <a:pPr marL="171450" lvl="1" indent="-171450">
                <a:lnSpc>
                  <a:spcPts val="1600"/>
                </a:lnSpc>
                <a:spcBef>
                  <a:spcPts val="400"/>
                </a:spcBef>
                <a:spcAft>
                  <a:spcPts val="182"/>
                </a:spcAft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다국어 동시 지원</a:t>
              </a:r>
            </a:p>
            <a:p>
              <a:pPr marL="152400" lvl="1">
                <a:lnSpc>
                  <a:spcPts val="1500"/>
                </a:lnSpc>
                <a:spcBef>
                  <a:spcPts val="200"/>
                </a:spcBef>
                <a:spcAft>
                  <a:spcPts val="100"/>
                </a:spcAft>
                <a:buSzPct val="100000"/>
                <a:defRPr/>
              </a:pP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18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D9B36913-08F4-4F26-83B4-DCDB3E641F37}"/>
              </a:ext>
            </a:extLst>
          </p:cNvPr>
          <p:cNvSpPr/>
          <p:nvPr/>
        </p:nvSpPr>
        <p:spPr>
          <a:xfrm>
            <a:off x="0" y="0"/>
            <a:ext cx="100584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BD38AAE-3EF6-4CFF-8164-AA0F76B3D4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02336" y="0"/>
            <a:ext cx="9656064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BD8466-74CF-4E68-8960-47320D3C35D2}"/>
              </a:ext>
            </a:extLst>
          </p:cNvPr>
          <p:cNvSpPr txBox="1"/>
          <p:nvPr/>
        </p:nvSpPr>
        <p:spPr>
          <a:xfrm>
            <a:off x="1309755" y="2498854"/>
            <a:ext cx="1050288" cy="2744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회사소개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50000"/>
              </a:lnSpc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기능소개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50000"/>
              </a:lnSpc>
            </a:pP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50000"/>
              </a:lnSpc>
            </a:pP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5F4AD-1005-4F9B-8AAD-D5B7E38B83C2}"/>
              </a:ext>
            </a:extLst>
          </p:cNvPr>
          <p:cNvSpPr txBox="1"/>
          <p:nvPr/>
        </p:nvSpPr>
        <p:spPr>
          <a:xfrm>
            <a:off x="808559" y="2498854"/>
            <a:ext cx="46358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ko-KR" b="1" dirty="0">
                <a:solidFill>
                  <a:srgbClr val="4275F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01</a:t>
            </a:r>
          </a:p>
          <a:p>
            <a:pPr>
              <a:lnSpc>
                <a:spcPct val="250000"/>
              </a:lnSpc>
            </a:pPr>
            <a:r>
              <a:rPr lang="en-US" altLang="ko-KR" b="1" dirty="0">
                <a:solidFill>
                  <a:srgbClr val="4275F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02</a:t>
            </a:r>
          </a:p>
          <a:p>
            <a:pPr>
              <a:lnSpc>
                <a:spcPct val="250000"/>
              </a:lnSpc>
            </a:pPr>
            <a:r>
              <a:rPr lang="en-US" altLang="ko-KR" b="1" dirty="0">
                <a:solidFill>
                  <a:srgbClr val="4275F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03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293975" y="2498854"/>
            <a:ext cx="1832010" cy="1359603"/>
            <a:chOff x="3797409" y="2498854"/>
            <a:chExt cx="1832010" cy="13596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BC9495-64F6-4900-9055-47E51E328673}"/>
                </a:ext>
              </a:extLst>
            </p:cNvPr>
            <p:cNvSpPr txBox="1"/>
            <p:nvPr/>
          </p:nvSpPr>
          <p:spPr>
            <a:xfrm>
              <a:off x="4298605" y="2498854"/>
              <a:ext cx="1330814" cy="1359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강력한 보안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2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고객지원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905E55-3426-4346-892E-C531C252BF98}"/>
                </a:ext>
              </a:extLst>
            </p:cNvPr>
            <p:cNvSpPr txBox="1"/>
            <p:nvPr/>
          </p:nvSpPr>
          <p:spPr>
            <a:xfrm>
              <a:off x="3797409" y="2498854"/>
              <a:ext cx="463588" cy="1359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ko-KR" b="1" dirty="0">
                  <a:solidFill>
                    <a:srgbClr val="4275F4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04</a:t>
              </a:r>
            </a:p>
            <a:p>
              <a:pPr>
                <a:lnSpc>
                  <a:spcPct val="250000"/>
                </a:lnSpc>
              </a:pPr>
              <a:r>
                <a:rPr lang="en-US" altLang="ko-KR" b="1" dirty="0">
                  <a:solidFill>
                    <a:srgbClr val="4275F4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05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874273" y="1448107"/>
            <a:ext cx="1655588" cy="88120"/>
          </a:xfrm>
          <a:prstGeom prst="rect">
            <a:avLst/>
          </a:prstGeom>
          <a:solidFill>
            <a:srgbClr val="4285F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01992"/>
            <a:ext cx="1792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Contents</a:t>
            </a:r>
            <a:endParaRPr lang="ko-KR" altLang="en-US" sz="3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279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파일함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사용자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PC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에 저장된 파일을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THE GWARE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에 저장하여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공유와 보안 유지기능을 제공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파일 이력관리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THE GWARE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타 메뉴와 연동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파일 첨부 및 복사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/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다중 다운로드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업로드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A3DFAC9-EACF-E94C-EE2C-C730D248B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8" y="4183419"/>
            <a:ext cx="4819378" cy="18141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81A48C1-96DB-FB65-23F9-1674F4865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7" y="6084219"/>
            <a:ext cx="4819378" cy="10822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9031E96E-CFC7-8A70-6DE6-269BCFAC2863}"/>
              </a:ext>
            </a:extLst>
          </p:cNvPr>
          <p:cNvGrpSpPr/>
          <p:nvPr/>
        </p:nvGrpSpPr>
        <p:grpSpPr>
          <a:xfrm>
            <a:off x="804715" y="2446800"/>
            <a:ext cx="4223465" cy="1304519"/>
            <a:chOff x="7038343" y="818285"/>
            <a:chExt cx="4223465" cy="1304519"/>
          </a:xfrm>
        </p:grpSpPr>
        <p:sp>
          <p:nvSpPr>
            <p:cNvPr id="10" name="사각형: 둥근 모서리 16">
              <a:extLst>
                <a:ext uri="{FF2B5EF4-FFF2-40B4-BE49-F238E27FC236}">
                  <a16:creationId xmlns:a16="http://schemas.microsoft.com/office/drawing/2014/main" id="{D38708ED-37B6-C0F8-AC69-B73384080AD8}"/>
                </a:ext>
              </a:extLst>
            </p:cNvPr>
            <p:cNvSpPr/>
            <p:nvPr/>
          </p:nvSpPr>
          <p:spPr>
            <a:xfrm>
              <a:off x="8609968" y="818285"/>
              <a:ext cx="1108309" cy="1304519"/>
            </a:xfrm>
            <a:prstGeom prst="roundRect">
              <a:avLst>
                <a:gd name="adj" fmla="val 2039"/>
              </a:avLst>
            </a:prstGeom>
            <a:solidFill>
              <a:schemeClr val="bg1"/>
            </a:solidFill>
            <a:ln w="19050">
              <a:solidFill>
                <a:srgbClr val="428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ts val="1200"/>
                </a:lnSpc>
                <a:buSzPct val="90000"/>
              </a:pPr>
              <a:endParaRPr lang="ko-KR" altLang="en-US" sz="75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2" name="그래픽 22">
              <a:extLst>
                <a:ext uri="{FF2B5EF4-FFF2-40B4-BE49-F238E27FC236}">
                  <a16:creationId xmlns:a16="http://schemas.microsoft.com/office/drawing/2014/main" id="{BAD88A0D-06C4-87FC-915C-F1700BA26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51141" y="1321222"/>
              <a:ext cx="169494" cy="308170"/>
            </a:xfrm>
            <a:prstGeom prst="rect">
              <a:avLst/>
            </a:prstGeom>
          </p:spPr>
        </p:pic>
        <p:sp>
          <p:nvSpPr>
            <p:cNvPr id="15" name="사각형: 둥근 모서리 23">
              <a:extLst>
                <a:ext uri="{FF2B5EF4-FFF2-40B4-BE49-F238E27FC236}">
                  <a16:creationId xmlns:a16="http://schemas.microsoft.com/office/drawing/2014/main" id="{D18A90DA-A80C-2BB5-DB5D-2F96E2D19A69}"/>
                </a:ext>
              </a:extLst>
            </p:cNvPr>
            <p:cNvSpPr/>
            <p:nvPr/>
          </p:nvSpPr>
          <p:spPr>
            <a:xfrm>
              <a:off x="7038343" y="1559760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공유함</a:t>
              </a:r>
            </a:p>
          </p:txBody>
        </p:sp>
        <p:sp>
          <p:nvSpPr>
            <p:cNvPr id="19" name="사각형: 둥근 모서리 24">
              <a:extLst>
                <a:ext uri="{FF2B5EF4-FFF2-40B4-BE49-F238E27FC236}">
                  <a16:creationId xmlns:a16="http://schemas.microsoft.com/office/drawing/2014/main" id="{302E5EDC-965A-A8BD-C28E-EE8840EA50D5}"/>
                </a:ext>
              </a:extLst>
            </p:cNvPr>
            <p:cNvSpPr/>
            <p:nvPr/>
          </p:nvSpPr>
          <p:spPr>
            <a:xfrm>
              <a:off x="7038343" y="1083510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개인함</a:t>
              </a:r>
            </a:p>
          </p:txBody>
        </p:sp>
        <p:pic>
          <p:nvPicPr>
            <p:cNvPr id="22" name="그래픽 33">
              <a:extLst>
                <a:ext uri="{FF2B5EF4-FFF2-40B4-BE49-F238E27FC236}">
                  <a16:creationId xmlns:a16="http://schemas.microsoft.com/office/drawing/2014/main" id="{27315F14-410A-7010-8164-F146C0227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07610" y="1321222"/>
              <a:ext cx="169494" cy="308170"/>
            </a:xfrm>
            <a:prstGeom prst="rect">
              <a:avLst/>
            </a:prstGeom>
          </p:spPr>
        </p:pic>
        <p:sp>
          <p:nvSpPr>
            <p:cNvPr id="32" name="사각형: 둥근 모서리 34">
              <a:extLst>
                <a:ext uri="{FF2B5EF4-FFF2-40B4-BE49-F238E27FC236}">
                  <a16:creationId xmlns:a16="http://schemas.microsoft.com/office/drawing/2014/main" id="{0D303CB2-3721-867A-8443-655B16A3086F}"/>
                </a:ext>
              </a:extLst>
            </p:cNvPr>
            <p:cNvSpPr/>
            <p:nvPr/>
          </p:nvSpPr>
          <p:spPr>
            <a:xfrm>
              <a:off x="10153499" y="1294535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00"/>
                </a:lnSpc>
              </a:pP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</a:t>
              </a:r>
              <a:r>
                <a:rPr lang="en-US" altLang="ko-KR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 등</a:t>
              </a:r>
              <a:endPara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ts val="1300"/>
                </a:lnSpc>
              </a:pP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첨부파일</a:t>
              </a:r>
            </a:p>
          </p:txBody>
        </p:sp>
        <p:sp>
          <p:nvSpPr>
            <p:cNvPr id="33" name="사각형: 둥근 모서리 35">
              <a:extLst>
                <a:ext uri="{FF2B5EF4-FFF2-40B4-BE49-F238E27FC236}">
                  <a16:creationId xmlns:a16="http://schemas.microsoft.com/office/drawing/2014/main" id="{280993E4-BE18-BDF4-F1D8-8F6E28E8805F}"/>
                </a:ext>
              </a:extLst>
            </p:cNvPr>
            <p:cNvSpPr/>
            <p:nvPr/>
          </p:nvSpPr>
          <p:spPr>
            <a:xfrm>
              <a:off x="10153499" y="818285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 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PC</a:t>
              </a:r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4" name="사각형: 둥근 모서리 36">
              <a:extLst>
                <a:ext uri="{FF2B5EF4-FFF2-40B4-BE49-F238E27FC236}">
                  <a16:creationId xmlns:a16="http://schemas.microsoft.com/office/drawing/2014/main" id="{E3FB8625-9589-AC87-DC05-7F528973E0BA}"/>
                </a:ext>
              </a:extLst>
            </p:cNvPr>
            <p:cNvSpPr/>
            <p:nvPr/>
          </p:nvSpPr>
          <p:spPr>
            <a:xfrm>
              <a:off x="10153499" y="1761260"/>
              <a:ext cx="1108309" cy="361544"/>
            </a:xfrm>
            <a:prstGeom prst="roundRect">
              <a:avLst>
                <a:gd name="adj" fmla="val 9218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00"/>
                </a:lnSpc>
              </a:pP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다운로드</a:t>
              </a:r>
              <a:endPara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ts val="1300"/>
                </a:lnSpc>
              </a:pPr>
              <a:r>
                <a:rPr lang="ko-KR" altLang="en-US" sz="105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이력관리</a:t>
              </a:r>
            </a:p>
          </p:txBody>
        </p: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F4F01F1B-9AA8-270B-D60C-C39461C5A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6999" y="865914"/>
              <a:ext cx="1072690" cy="1213672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988DD66B-42F3-D426-3959-F38AAE12EB22}"/>
              </a:ext>
            </a:extLst>
          </p:cNvPr>
          <p:cNvGrpSpPr/>
          <p:nvPr/>
        </p:nvGrpSpPr>
        <p:grpSpPr>
          <a:xfrm>
            <a:off x="5778993" y="2337979"/>
            <a:ext cx="3600451" cy="2893371"/>
            <a:chOff x="8162925" y="2028824"/>
            <a:chExt cx="3600451" cy="2893371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B2B00CCB-C94A-E267-025F-2EA211103E95}"/>
                </a:ext>
              </a:extLst>
            </p:cNvPr>
            <p:cNvSpPr/>
            <p:nvPr/>
          </p:nvSpPr>
          <p:spPr>
            <a:xfrm>
              <a:off x="8162925" y="2028824"/>
              <a:ext cx="3600451" cy="2893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E0363CB6-3EB9-443F-9DEA-B7EEC3E1FD9C}"/>
                </a:ext>
              </a:extLst>
            </p:cNvPr>
            <p:cNvSpPr/>
            <p:nvPr/>
          </p:nvSpPr>
          <p:spPr>
            <a:xfrm>
              <a:off x="8900838" y="2261659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 err="1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파일함</a:t>
              </a: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관리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텍스트 개체 틀 297">
              <a:extLst>
                <a:ext uri="{FF2B5EF4-FFF2-40B4-BE49-F238E27FC236}">
                  <a16:creationId xmlns:a16="http://schemas.microsoft.com/office/drawing/2014/main" id="{22BA1745-B2AE-E1C6-47C2-BE08E6DE868F}"/>
                </a:ext>
              </a:extLst>
            </p:cNvPr>
            <p:cNvSpPr txBox="1">
              <a:spLocks/>
            </p:cNvSpPr>
            <p:nvPr/>
          </p:nvSpPr>
          <p:spPr>
            <a:xfrm>
              <a:off x="8434749" y="2827588"/>
              <a:ext cx="3035402" cy="1857652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브라우저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상에서 파일을 관리하는 기능</a:t>
              </a:r>
              <a:b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개인폴더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공유폴더로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구분하여 제공</a:t>
              </a:r>
            </a:p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다단계트리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무한대 공유함 폴더 생성</a:t>
              </a:r>
              <a:b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폴더별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조회권한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다운로드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), 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관리권한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설정</a:t>
              </a: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그룹웨어 메뉴들과 ‘</a:t>
              </a:r>
              <a:r>
                <a:rPr lang="ko-KR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웹폴더</a:t>
              </a:r>
              <a:r>
                <a:rPr lang="ko-KR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연계 기능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다중 업로드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다운로드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(ActiveX</a:t>
              </a: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방식</a:t>
              </a:r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9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현재 위치 표시 및 현재 용량 표시</a:t>
              </a:r>
            </a:p>
          </p:txBody>
        </p:sp>
      </p:grpSp>
      <p:pic>
        <p:nvPicPr>
          <p:cNvPr id="41" name="그래픽 40">
            <a:extLst>
              <a:ext uri="{FF2B5EF4-FFF2-40B4-BE49-F238E27FC236}">
                <a16:creationId xmlns:a16="http://schemas.microsoft.com/office/drawing/2014/main" id="{092171DE-868A-7CB8-3526-C2190645B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7547" y="2612617"/>
            <a:ext cx="476050" cy="39141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D2669037-23F9-54EB-8B7D-9B8ADC8B4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1383" y="5327536"/>
            <a:ext cx="3035402" cy="1836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6035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채팅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사내직원들끼리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채팅을 보내고 받는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4"/>
            <a:ext cx="9628353" cy="113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수신대상자를 정하여 채팅을 빠르게 보낼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문자처럼 서로 대화 하듯이 주고 받을 수 있고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상대방이 읽지 않았으면  읽지 않은 인원의 숫자로 표시됩니다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 리스트에서 검색된 단어가 포함된 채팅방을 제공합니다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채팅을 주고 받은 내용은 검색이 가능하여 추후에 찾아보기에도 편리합니다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6FFF94A2-36BC-9B36-63F6-68296370CD33}"/>
              </a:ext>
            </a:extLst>
          </p:cNvPr>
          <p:cNvGrpSpPr/>
          <p:nvPr/>
        </p:nvGrpSpPr>
        <p:grpSpPr>
          <a:xfrm>
            <a:off x="320691" y="2849010"/>
            <a:ext cx="6373035" cy="4370939"/>
            <a:chOff x="320691" y="2915686"/>
            <a:chExt cx="6088991" cy="4176128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969DE5BF-814B-A0A8-508D-B39E9CD64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691" y="2915686"/>
              <a:ext cx="6088991" cy="417612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89BBEC97-B497-A390-73A2-82A13E51B878}"/>
                </a:ext>
              </a:extLst>
            </p:cNvPr>
            <p:cNvSpPr/>
            <p:nvPr/>
          </p:nvSpPr>
          <p:spPr>
            <a:xfrm>
              <a:off x="1787234" y="3310073"/>
              <a:ext cx="215397" cy="218940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DCDE0BFF-7881-C36C-3CC0-2E50433EE348}"/>
                </a:ext>
              </a:extLst>
            </p:cNvPr>
            <p:cNvSpPr/>
            <p:nvPr/>
          </p:nvSpPr>
          <p:spPr>
            <a:xfrm>
              <a:off x="5862638" y="3319597"/>
              <a:ext cx="452438" cy="195128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220E7D2D-1CBE-BCD5-7C90-FCAB512F6C87}"/>
                </a:ext>
              </a:extLst>
            </p:cNvPr>
            <p:cNvSpPr/>
            <p:nvPr/>
          </p:nvSpPr>
          <p:spPr>
            <a:xfrm>
              <a:off x="5200650" y="3012415"/>
              <a:ext cx="1147764" cy="195128"/>
            </a:xfrm>
            <a:prstGeom prst="rect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D18A7C11-0F24-DE86-83AD-28EEB6626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92" y="2849009"/>
            <a:ext cx="2950098" cy="43709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8875CC93-809C-2786-3C45-0B091B17B343}"/>
              </a:ext>
            </a:extLst>
          </p:cNvPr>
          <p:cNvSpPr/>
          <p:nvPr/>
        </p:nvSpPr>
        <p:spPr>
          <a:xfrm>
            <a:off x="7831931" y="3910012"/>
            <a:ext cx="95250" cy="123149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107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5CFD1B-F296-A712-EB2D-A10E808D2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61" y="2744353"/>
            <a:ext cx="8042779" cy="44343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채팅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채팅의 여러가지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4"/>
            <a:ext cx="9628353" cy="11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새채팅으로 원하는 대화상대와 채팅방을 생성할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채팅 알림을 켜 놓을 시 실시간으로 알림을 받을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b="0" i="0" dirty="0">
                <a:solidFill>
                  <a:srgbClr val="383838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메시지 ・ 이미지 ・ 파일전송 </a:t>
            </a:r>
            <a:r>
              <a:rPr lang="ko-KR" altLang="en-US" sz="1100" dirty="0">
                <a:solidFill>
                  <a:srgbClr val="38383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 편리하게 채팅이 가능합니다</a:t>
            </a:r>
            <a:r>
              <a:rPr lang="en-US" altLang="ko-KR" sz="1100" dirty="0">
                <a:solidFill>
                  <a:srgbClr val="38383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171450" indent="-171450" ea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게시물 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결재문서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협업 게시물 등 대화상대에게  전달 가능합니다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48" name="직사각형 1047">
            <a:extLst>
              <a:ext uri="{FF2B5EF4-FFF2-40B4-BE49-F238E27FC236}">
                <a16:creationId xmlns:a16="http://schemas.microsoft.com/office/drawing/2014/main" id="{F155FD5B-173D-56E3-4A02-27CDEFDA2567}"/>
              </a:ext>
            </a:extLst>
          </p:cNvPr>
          <p:cNvSpPr/>
          <p:nvPr/>
        </p:nvSpPr>
        <p:spPr>
          <a:xfrm>
            <a:off x="7811943" y="3177147"/>
            <a:ext cx="472896" cy="204034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91" name="그림 1090">
            <a:extLst>
              <a:ext uri="{FF2B5EF4-FFF2-40B4-BE49-F238E27FC236}">
                <a16:creationId xmlns:a16="http://schemas.microsoft.com/office/drawing/2014/main" id="{CEEEFEB6-3754-8359-439C-A274A3532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58" y="2863513"/>
            <a:ext cx="2193296" cy="309725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1119" name="직사각형 1118">
            <a:extLst>
              <a:ext uri="{FF2B5EF4-FFF2-40B4-BE49-F238E27FC236}">
                <a16:creationId xmlns:a16="http://schemas.microsoft.com/office/drawing/2014/main" id="{7993570C-15EE-48A3-A395-1BE8B383B584}"/>
              </a:ext>
            </a:extLst>
          </p:cNvPr>
          <p:cNvSpPr/>
          <p:nvPr/>
        </p:nvSpPr>
        <p:spPr>
          <a:xfrm>
            <a:off x="5653105" y="2883153"/>
            <a:ext cx="332095" cy="271836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025E6FE-9401-B883-53CB-D79354D55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930" y="3499595"/>
            <a:ext cx="2904152" cy="3775397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FC24CDF-C686-394A-71E2-CB52D633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52" y="3499595"/>
            <a:ext cx="2542899" cy="377016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cxnSp>
        <p:nvCxnSpPr>
          <p:cNvPr id="1049" name="직선 화살표 연결선 1048">
            <a:extLst>
              <a:ext uri="{FF2B5EF4-FFF2-40B4-BE49-F238E27FC236}">
                <a16:creationId xmlns:a16="http://schemas.microsoft.com/office/drawing/2014/main" id="{74892FE2-7F89-4C37-13BB-388CBB5ED3F1}"/>
              </a:ext>
            </a:extLst>
          </p:cNvPr>
          <p:cNvCxnSpPr>
            <a:cxnSpLocks/>
            <a:stCxn id="1048" idx="1"/>
          </p:cNvCxnSpPr>
          <p:nvPr/>
        </p:nvCxnSpPr>
        <p:spPr>
          <a:xfrm flipH="1">
            <a:off x="5334000" y="3279164"/>
            <a:ext cx="2477943" cy="216511"/>
          </a:xfrm>
          <a:prstGeom prst="straightConnector1">
            <a:avLst/>
          </a:prstGeom>
          <a:ln w="25400" cmpd="sng">
            <a:solidFill>
              <a:schemeClr val="accent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0" name="직사각형 1049">
            <a:extLst>
              <a:ext uri="{FF2B5EF4-FFF2-40B4-BE49-F238E27FC236}">
                <a16:creationId xmlns:a16="http://schemas.microsoft.com/office/drawing/2014/main" id="{4F176726-E1B1-7E03-6C98-2A3B5B240BFF}"/>
              </a:ext>
            </a:extLst>
          </p:cNvPr>
          <p:cNvSpPr/>
          <p:nvPr/>
        </p:nvSpPr>
        <p:spPr>
          <a:xfrm>
            <a:off x="4850261" y="6873308"/>
            <a:ext cx="813469" cy="212967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051" name="직선 화살표 연결선 1050">
            <a:extLst>
              <a:ext uri="{FF2B5EF4-FFF2-40B4-BE49-F238E27FC236}">
                <a16:creationId xmlns:a16="http://schemas.microsoft.com/office/drawing/2014/main" id="{9D6F163D-B873-ECEC-75EA-A422A46B80F9}"/>
              </a:ext>
            </a:extLst>
          </p:cNvPr>
          <p:cNvCxnSpPr>
            <a:cxnSpLocks/>
            <a:stCxn id="1050" idx="3"/>
          </p:cNvCxnSpPr>
          <p:nvPr/>
        </p:nvCxnSpPr>
        <p:spPr>
          <a:xfrm>
            <a:off x="5663730" y="6979792"/>
            <a:ext cx="1214439" cy="0"/>
          </a:xfrm>
          <a:prstGeom prst="straightConnector1">
            <a:avLst/>
          </a:prstGeom>
          <a:ln w="25400" cmpd="sng">
            <a:solidFill>
              <a:schemeClr val="accent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7879A8AF-BBEE-A1F7-6FA4-12D850E08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53" y="4870185"/>
            <a:ext cx="3039639" cy="24281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D2F7A43C-9DE1-F35F-E802-6C10D7CAA9B2}"/>
              </a:ext>
            </a:extLst>
          </p:cNvPr>
          <p:cNvSpPr/>
          <p:nvPr/>
        </p:nvSpPr>
        <p:spPr>
          <a:xfrm>
            <a:off x="1914056" y="6048051"/>
            <a:ext cx="1692275" cy="485775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B27320E-7A64-DFA5-FDA0-F5A700822729}"/>
              </a:ext>
            </a:extLst>
          </p:cNvPr>
          <p:cNvSpPr/>
          <p:nvPr/>
        </p:nvSpPr>
        <p:spPr>
          <a:xfrm>
            <a:off x="647232" y="6581452"/>
            <a:ext cx="628650" cy="215900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4903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4E6D70-53A9-4174-97B8-F611C32CC3E1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즐겨찾기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CA9EE338-7C78-46CD-ADD3-21BE0365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85357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latin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자주 사용하는 메뉴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사이트 등을 즐겨찾기 해놓고 편하게 볼 수 있습니다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7" name="TextBox 83">
            <a:extLst>
              <a:ext uri="{FF2B5EF4-FFF2-40B4-BE49-F238E27FC236}">
                <a16:creationId xmlns:a16="http://schemas.microsoft.com/office/drawing/2014/main" id="{7DB4B495-F341-4714-BCE8-2DE185F91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503265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THE GWARE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내의 메뉴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포털사이트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등의 웹사이트도 즐겨찾기 할 수 있습니다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latinLnBrk="0" hangingPunct="0">
              <a:lnSpc>
                <a:spcPct val="1500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폴더로 관리 가능하고 추가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수정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삭제 등 관리가 용이합니다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52A9601-EC17-47E9-BD47-4F24703B5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51" y="2535543"/>
            <a:ext cx="7245792" cy="26425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B6F8A46-E4F3-4786-A703-169098A52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89" y="4844547"/>
            <a:ext cx="3438682" cy="1023328"/>
          </a:xfrm>
          <a:prstGeom prst="rect">
            <a:avLst/>
          </a:prstGeom>
          <a:ln w="22225">
            <a:solidFill>
              <a:schemeClr val="accent4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2B1FF56-2492-4164-A1CF-D905BD109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993" y="4731680"/>
            <a:ext cx="3446206" cy="1249062"/>
          </a:xfrm>
          <a:prstGeom prst="rect">
            <a:avLst/>
          </a:prstGeom>
          <a:ln w="22225">
            <a:solidFill>
              <a:schemeClr val="accent4"/>
            </a:solidFill>
          </a:ln>
        </p:spPr>
      </p:pic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1B4F5ACD-58DD-42E4-AB70-2C10653862C2}"/>
              </a:ext>
            </a:extLst>
          </p:cNvPr>
          <p:cNvCxnSpPr>
            <a:cxnSpLocks/>
          </p:cNvCxnSpPr>
          <p:nvPr/>
        </p:nvCxnSpPr>
        <p:spPr>
          <a:xfrm>
            <a:off x="7354298" y="3324691"/>
            <a:ext cx="0" cy="1278194"/>
          </a:xfrm>
          <a:prstGeom prst="straightConnector1">
            <a:avLst/>
          </a:prstGeom>
          <a:ln w="19050" cmpd="sng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9CC05F98-560A-40FE-A4AC-1262B2E474AA}"/>
              </a:ext>
            </a:extLst>
          </p:cNvPr>
          <p:cNvCxnSpPr>
            <a:cxnSpLocks/>
          </p:cNvCxnSpPr>
          <p:nvPr/>
        </p:nvCxnSpPr>
        <p:spPr>
          <a:xfrm flipH="1">
            <a:off x="5692646" y="3324691"/>
            <a:ext cx="924232" cy="1387325"/>
          </a:xfrm>
          <a:prstGeom prst="straightConnector1">
            <a:avLst/>
          </a:prstGeom>
          <a:ln w="19050" cmpd="sng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90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323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03. </a:t>
            </a:r>
            <a:r>
              <a:rPr lang="ko-KR" altLang="en-US" sz="30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endParaRPr lang="ko-KR" altLang="en-US" sz="30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E1234C3C-34A3-4EE2-8883-1DF2A558D0CC}"/>
              </a:ext>
            </a:extLst>
          </p:cNvPr>
          <p:cNvGrpSpPr/>
          <p:nvPr/>
        </p:nvGrpSpPr>
        <p:grpSpPr>
          <a:xfrm>
            <a:off x="6097894" y="2644901"/>
            <a:ext cx="2258735" cy="4606390"/>
            <a:chOff x="6562540" y="3457467"/>
            <a:chExt cx="1336339" cy="2725287"/>
          </a:xfrm>
        </p:grpSpPr>
        <p:pic>
          <p:nvPicPr>
            <p:cNvPr id="30" name="그래픽 29">
              <a:extLst>
                <a:ext uri="{FF2B5EF4-FFF2-40B4-BE49-F238E27FC236}">
                  <a16:creationId xmlns:a16="http://schemas.microsoft.com/office/drawing/2014/main" id="{D206E2F8-BB21-4BBD-A57B-24F4A42EC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63568" y="3459549"/>
              <a:ext cx="1335311" cy="2723194"/>
            </a:xfrm>
            <a:prstGeom prst="rect">
              <a:avLst/>
            </a:prstGeom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</p:pic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E96B8FC1-CC39-4E2C-95D7-38FB003122D3}"/>
                </a:ext>
              </a:extLst>
            </p:cNvPr>
            <p:cNvGrpSpPr/>
            <p:nvPr/>
          </p:nvGrpSpPr>
          <p:grpSpPr>
            <a:xfrm>
              <a:off x="6640364" y="3529168"/>
              <a:ext cx="1192680" cy="2581259"/>
              <a:chOff x="6613199" y="3529168"/>
              <a:chExt cx="1192680" cy="2581259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61E0D02C-2435-4191-B130-10273AD07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3199" y="3529168"/>
                <a:ext cx="1192680" cy="2581259"/>
              </a:xfrm>
              <a:prstGeom prst="rect">
                <a:avLst/>
              </a:prstGeom>
            </p:spPr>
          </p:pic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D17C852F-61ED-4C4F-B48D-765C0335AE6A}"/>
                  </a:ext>
                </a:extLst>
              </p:cNvPr>
              <p:cNvSpPr/>
              <p:nvPr/>
            </p:nvSpPr>
            <p:spPr>
              <a:xfrm>
                <a:off x="6673643" y="3860800"/>
                <a:ext cx="146257" cy="58738"/>
              </a:xfrm>
              <a:prstGeom prst="rect">
                <a:avLst/>
              </a:prstGeom>
              <a:solidFill>
                <a:srgbClr val="428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3123362-CEF8-4907-867C-546ED70463D3}"/>
                  </a:ext>
                </a:extLst>
              </p:cNvPr>
              <p:cNvSpPr txBox="1"/>
              <p:nvPr/>
            </p:nvSpPr>
            <p:spPr>
              <a:xfrm>
                <a:off x="6628565" y="3835135"/>
                <a:ext cx="251512" cy="111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630" dirty="0" err="1">
                    <a:solidFill>
                      <a:schemeClr val="bg1"/>
                    </a:solidFill>
                  </a:rPr>
                  <a:t>지웨어</a:t>
                </a:r>
                <a:endParaRPr lang="ko-KR" altLang="en-US" sz="63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FA4BF4D6-8E0D-4797-9B75-B7C008529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17026" y="3857069"/>
                <a:ext cx="217274" cy="217274"/>
              </a:xfrm>
              <a:prstGeom prst="rect">
                <a:avLst/>
              </a:prstGeom>
            </p:spPr>
          </p:pic>
        </p:grpSp>
        <p:pic>
          <p:nvPicPr>
            <p:cNvPr id="32" name="그래픽 31">
              <a:extLst>
                <a:ext uri="{FF2B5EF4-FFF2-40B4-BE49-F238E27FC236}">
                  <a16:creationId xmlns:a16="http://schemas.microsoft.com/office/drawing/2014/main" id="{0A0E3378-88C5-460E-9948-1D4E474DE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62540" y="3457467"/>
              <a:ext cx="1336338" cy="272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511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5673987" y="3968503"/>
            <a:ext cx="3406427" cy="2263515"/>
            <a:chOff x="5834908" y="4472584"/>
            <a:chExt cx="3600451" cy="2263515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4560370-E071-4543-8F61-656D39B4C1A4}"/>
                </a:ext>
              </a:extLst>
            </p:cNvPr>
            <p:cNvSpPr/>
            <p:nvPr/>
          </p:nvSpPr>
          <p:spPr>
            <a:xfrm>
              <a:off x="5834908" y="4472584"/>
              <a:ext cx="3600451" cy="2263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85F56C1-1B61-470F-839F-710DFA7B8EF0}"/>
                </a:ext>
              </a:extLst>
            </p:cNvPr>
            <p:cNvSpPr/>
            <p:nvPr/>
          </p:nvSpPr>
          <p:spPr>
            <a:xfrm>
              <a:off x="6074444" y="4605911"/>
              <a:ext cx="3333751" cy="302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8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THE GWARE </a:t>
              </a:r>
              <a:r>
                <a:rPr lang="ko-KR" altLang="en-US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모바일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텍스트 개체 틀 297">
              <a:extLst>
                <a:ext uri="{FF2B5EF4-FFF2-40B4-BE49-F238E27FC236}">
                  <a16:creationId xmlns:a16="http://schemas.microsoft.com/office/drawing/2014/main" id="{CAA1054A-7C30-464F-9484-5CCD69E67CBB}"/>
                </a:ext>
              </a:extLst>
            </p:cNvPr>
            <p:cNvSpPr txBox="1">
              <a:spLocks/>
            </p:cNvSpPr>
            <p:nvPr/>
          </p:nvSpPr>
          <p:spPr>
            <a:xfrm>
              <a:off x="6239940" y="5051297"/>
              <a:ext cx="3168256" cy="1588758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HOME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오늘의 업무를 한눈에 확인 가능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업무가 온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ICON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 알림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PUSH</a:t>
              </a:r>
            </a:p>
            <a:p>
              <a:pPr marL="0" lvl="1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- HOME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이미지는 개인별로 변경 가능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(PUSH)</a:t>
              </a:r>
            </a:p>
            <a:p>
              <a:pPr marL="0" lvl="1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진행중인 업무를 실시간을 알려주는 알림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검색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메모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조직도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직원 정보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(PUSH)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MY(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환경설정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 여러 기본 기능을 제공</a:t>
              </a: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DABD0C99-D6CC-433B-91F4-F35134C1FD95}"/>
              </a:ext>
            </a:extLst>
          </p:cNvPr>
          <p:cNvGrpSpPr/>
          <p:nvPr/>
        </p:nvGrpSpPr>
        <p:grpSpPr>
          <a:xfrm>
            <a:off x="-176499" y="1485496"/>
            <a:ext cx="3867154" cy="5901389"/>
            <a:chOff x="-486030" y="1523997"/>
            <a:chExt cx="3867154" cy="5901389"/>
          </a:xfrm>
        </p:grpSpPr>
        <p:pic>
          <p:nvPicPr>
            <p:cNvPr id="8" name="그래픽 7">
              <a:extLst>
                <a:ext uri="{FF2B5EF4-FFF2-40B4-BE49-F238E27FC236}">
                  <a16:creationId xmlns:a16="http://schemas.microsoft.com/office/drawing/2014/main" id="{29D8D6D5-0513-4CA3-9EBB-BCA069D16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486028" y="1526344"/>
              <a:ext cx="3867152" cy="5899042"/>
            </a:xfrm>
            <a:prstGeom prst="rect">
              <a:avLst/>
            </a:prstGeom>
          </p:spPr>
        </p:pic>
        <p:pic>
          <p:nvPicPr>
            <p:cNvPr id="33" name="그림 32" descr="텍스트이(가) 표시된 사진&#10;&#10;자동 생성된 설명">
              <a:extLst>
                <a:ext uri="{FF2B5EF4-FFF2-40B4-BE49-F238E27FC236}">
                  <a16:creationId xmlns:a16="http://schemas.microsoft.com/office/drawing/2014/main" id="{AFEC2AA5-D5C3-40B0-AD9A-9F34DBC2B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55" y="2790089"/>
              <a:ext cx="1563781" cy="3384415"/>
            </a:xfrm>
            <a:prstGeom prst="rect">
              <a:avLst/>
            </a:prstGeom>
          </p:spPr>
        </p:pic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7875776D-5AF3-4948-B230-2074A9A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86030" y="1523997"/>
              <a:ext cx="3867149" cy="589904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F8ACB0-CBB1-40DE-95F3-4C0CB0FE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43" y="6426657"/>
            <a:ext cx="1268576" cy="41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1F4FFF-ABBD-4AEA-A5FA-D7C43176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02" y="6422969"/>
            <a:ext cx="1278745" cy="4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그룹 45">
            <a:extLst>
              <a:ext uri="{FF2B5EF4-FFF2-40B4-BE49-F238E27FC236}">
                <a16:creationId xmlns:a16="http://schemas.microsoft.com/office/drawing/2014/main" id="{BD050A7A-9D78-42F5-85E1-BAECAAD938D7}"/>
              </a:ext>
            </a:extLst>
          </p:cNvPr>
          <p:cNvGrpSpPr/>
          <p:nvPr/>
        </p:nvGrpSpPr>
        <p:grpSpPr>
          <a:xfrm>
            <a:off x="3125441" y="2622446"/>
            <a:ext cx="1717628" cy="3682525"/>
            <a:chOff x="2815910" y="2660947"/>
            <a:chExt cx="1717628" cy="3682525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EB79DEF3-9896-4CE3-9477-8E9A412E8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724" y="2806756"/>
              <a:ext cx="1568600" cy="3409398"/>
            </a:xfrm>
            <a:prstGeom prst="rect">
              <a:avLst/>
            </a:prstGeom>
          </p:spPr>
        </p:pic>
        <p:pic>
          <p:nvPicPr>
            <p:cNvPr id="44" name="그래픽 43">
              <a:extLst>
                <a:ext uri="{FF2B5EF4-FFF2-40B4-BE49-F238E27FC236}">
                  <a16:creationId xmlns:a16="http://schemas.microsoft.com/office/drawing/2014/main" id="{0B45D280-6F90-4B16-922A-0DD228210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15910" y="2708031"/>
              <a:ext cx="1717628" cy="3562488"/>
            </a:xfrm>
            <a:prstGeom prst="rect">
              <a:avLst/>
            </a:prstGeom>
          </p:spPr>
        </p:pic>
        <p:pic>
          <p:nvPicPr>
            <p:cNvPr id="42" name="그래픽 41">
              <a:extLst>
                <a:ext uri="{FF2B5EF4-FFF2-40B4-BE49-F238E27FC236}">
                  <a16:creationId xmlns:a16="http://schemas.microsoft.com/office/drawing/2014/main" id="{86021059-730E-44ED-815D-1A738F21D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46152" y="2660947"/>
              <a:ext cx="147838" cy="3682525"/>
            </a:xfrm>
            <a:prstGeom prst="rect">
              <a:avLst/>
            </a:prstGeom>
          </p:spPr>
        </p:pic>
        <p:pic>
          <p:nvPicPr>
            <p:cNvPr id="43" name="그래픽 42">
              <a:extLst>
                <a:ext uri="{FF2B5EF4-FFF2-40B4-BE49-F238E27FC236}">
                  <a16:creationId xmlns:a16="http://schemas.microsoft.com/office/drawing/2014/main" id="{6F031882-0BB5-4A32-82B6-9F4A81AB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0800000">
              <a:off x="4354674" y="2660947"/>
              <a:ext cx="147838" cy="3682525"/>
            </a:xfrm>
            <a:prstGeom prst="rect">
              <a:avLst/>
            </a:prstGeom>
          </p:spPr>
        </p:pic>
      </p:grp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기업 내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모든 업무를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온라인으로 쉽게 처리 및 관리 가능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안드로이드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/ 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아이폰 모두 사용 가능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646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r>
              <a:rPr lang="en-US" altLang="ko-KR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THE GWARE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언제 어디서나 빠르고 신속하게 업무공유 및 의사결정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이 가능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PC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활용되는 모든 기능과 동일한 업무 환경</a:t>
            </a:r>
          </a:p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PC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같은 구성으로 손쉽게 </a:t>
            </a:r>
          </a:p>
        </p:txBody>
      </p:sp>
      <p:pic>
        <p:nvPicPr>
          <p:cNvPr id="24" name="그래픽 23">
            <a:extLst>
              <a:ext uri="{FF2B5EF4-FFF2-40B4-BE49-F238E27FC236}">
                <a16:creationId xmlns:a16="http://schemas.microsoft.com/office/drawing/2014/main" id="{7DD9B12D-E0B9-4FF4-AAD8-B129B4513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422" y="3662583"/>
            <a:ext cx="3042522" cy="2540358"/>
          </a:xfrm>
          <a:prstGeom prst="rect">
            <a:avLst/>
          </a:prstGeom>
        </p:spPr>
      </p:pic>
      <p:sp>
        <p:nvSpPr>
          <p:cNvPr id="30" name="사각형: 둥근 모서리 48">
            <a:extLst>
              <a:ext uri="{FF2B5EF4-FFF2-40B4-BE49-F238E27FC236}">
                <a16:creationId xmlns:a16="http://schemas.microsoft.com/office/drawing/2014/main" id="{6D739156-602F-4FEE-8482-4A332DA21D9A}"/>
              </a:ext>
            </a:extLst>
          </p:cNvPr>
          <p:cNvSpPr/>
          <p:nvPr/>
        </p:nvSpPr>
        <p:spPr>
          <a:xfrm>
            <a:off x="1573452" y="6499035"/>
            <a:ext cx="964462" cy="267032"/>
          </a:xfrm>
          <a:prstGeom prst="roundRect">
            <a:avLst>
              <a:gd name="adj" fmla="val 20991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Mac </a:t>
            </a:r>
            <a:r>
              <a:rPr lang="ko-KR" altLang="en-US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버전</a:t>
            </a: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532FAD58-97B6-442B-B5C9-E0E224C9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64" y="3760793"/>
            <a:ext cx="2817759" cy="161448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EAF50AA-F4E1-44C3-8B88-62DFBA847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01" y="3760792"/>
            <a:ext cx="2769042" cy="1613689"/>
          </a:xfrm>
          <a:prstGeom prst="rect">
            <a:avLst/>
          </a:prstGeom>
        </p:spPr>
      </p:pic>
      <p:sp>
        <p:nvSpPr>
          <p:cNvPr id="23" name="사각형: 둥근 모서리 48">
            <a:extLst>
              <a:ext uri="{FF2B5EF4-FFF2-40B4-BE49-F238E27FC236}">
                <a16:creationId xmlns:a16="http://schemas.microsoft.com/office/drawing/2014/main" id="{46A9D5B3-DD91-4ADE-8897-794470CA13C5}"/>
              </a:ext>
            </a:extLst>
          </p:cNvPr>
          <p:cNvSpPr/>
          <p:nvPr/>
        </p:nvSpPr>
        <p:spPr>
          <a:xfrm>
            <a:off x="8365712" y="6499035"/>
            <a:ext cx="964462" cy="267032"/>
          </a:xfrm>
          <a:prstGeom prst="roundRect">
            <a:avLst>
              <a:gd name="adj" fmla="val 20991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안드로이드</a:t>
            </a:r>
          </a:p>
        </p:txBody>
      </p:sp>
      <p:sp>
        <p:nvSpPr>
          <p:cNvPr id="28" name="사각형: 둥근 모서리 48">
            <a:extLst>
              <a:ext uri="{FF2B5EF4-FFF2-40B4-BE49-F238E27FC236}">
                <a16:creationId xmlns:a16="http://schemas.microsoft.com/office/drawing/2014/main" id="{A2A2D04C-6E4B-4EFC-B1F8-D10666DDBFA4}"/>
              </a:ext>
            </a:extLst>
          </p:cNvPr>
          <p:cNvSpPr/>
          <p:nvPr/>
        </p:nvSpPr>
        <p:spPr>
          <a:xfrm>
            <a:off x="6729941" y="6499035"/>
            <a:ext cx="964462" cy="267032"/>
          </a:xfrm>
          <a:prstGeom prst="roundRect">
            <a:avLst>
              <a:gd name="adj" fmla="val 20991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IOS</a:t>
            </a:r>
            <a:endParaRPr lang="ko-KR" altLang="en-US" sz="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사각형: 둥근 모서리 48">
            <a:extLst>
              <a:ext uri="{FF2B5EF4-FFF2-40B4-BE49-F238E27FC236}">
                <a16:creationId xmlns:a16="http://schemas.microsoft.com/office/drawing/2014/main" id="{29AD57DC-A654-4C68-B5A7-B9D26C93DCFD}"/>
              </a:ext>
            </a:extLst>
          </p:cNvPr>
          <p:cNvSpPr/>
          <p:nvPr/>
        </p:nvSpPr>
        <p:spPr>
          <a:xfrm>
            <a:off x="4514778" y="6499035"/>
            <a:ext cx="964462" cy="267032"/>
          </a:xfrm>
          <a:prstGeom prst="roundRect">
            <a:avLst>
              <a:gd name="adj" fmla="val 20991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PC </a:t>
            </a:r>
            <a:r>
              <a:rPr lang="ko-KR" altLang="en-US" sz="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버전</a:t>
            </a: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310CD84B-9DF0-4118-B6FA-828D2D891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70099" y="3452604"/>
            <a:ext cx="1329501" cy="2778061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BBE59D5F-0FF3-4CC4-9E51-FE5DF66EB6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59332" y="3077185"/>
            <a:ext cx="4075354" cy="3125757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08687D0-98B5-4B29-AEFB-384DA7FC0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8324" y="3331374"/>
            <a:ext cx="1156252" cy="205990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71057DE-330D-475E-A3F8-B6E6D37F54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9102" y="3206745"/>
            <a:ext cx="3818929" cy="228620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0F595EA-1216-4549-90CD-D844EC1ECA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5357" y="3525038"/>
            <a:ext cx="1226943" cy="265770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CF1E9B2-6498-4EDA-8EA6-FE29C7BE62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3332" y="3529818"/>
            <a:ext cx="1225468" cy="2440723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C2AB476E-D7B8-48EE-846A-C65C9DEB5BE6}"/>
              </a:ext>
            </a:extLst>
          </p:cNvPr>
          <p:cNvGrpSpPr/>
          <p:nvPr/>
        </p:nvGrpSpPr>
        <p:grpSpPr>
          <a:xfrm>
            <a:off x="8167483" y="3409132"/>
            <a:ext cx="1341643" cy="2876425"/>
            <a:chOff x="2815910" y="2660947"/>
            <a:chExt cx="1717630" cy="3682525"/>
          </a:xfrm>
        </p:grpSpPr>
        <p:pic>
          <p:nvPicPr>
            <p:cNvPr id="52" name="그래픽 51">
              <a:extLst>
                <a:ext uri="{FF2B5EF4-FFF2-40B4-BE49-F238E27FC236}">
                  <a16:creationId xmlns:a16="http://schemas.microsoft.com/office/drawing/2014/main" id="{1B770B3B-D24F-4014-9C1C-281053BDA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815910" y="2708031"/>
              <a:ext cx="1717630" cy="3562489"/>
            </a:xfrm>
            <a:prstGeom prst="rect">
              <a:avLst/>
            </a:prstGeom>
          </p:spPr>
        </p:pic>
        <p:pic>
          <p:nvPicPr>
            <p:cNvPr id="53" name="그래픽 52">
              <a:extLst>
                <a:ext uri="{FF2B5EF4-FFF2-40B4-BE49-F238E27FC236}">
                  <a16:creationId xmlns:a16="http://schemas.microsoft.com/office/drawing/2014/main" id="{B8C195D9-0EB7-459C-92A5-B52E9E63C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46152" y="2660947"/>
              <a:ext cx="147838" cy="3682525"/>
            </a:xfrm>
            <a:prstGeom prst="rect">
              <a:avLst/>
            </a:prstGeom>
          </p:spPr>
        </p:pic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02230D1F-BF55-40F4-906F-89BCD84C1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0800000">
              <a:off x="4354674" y="2660947"/>
              <a:ext cx="147838" cy="3682525"/>
            </a:xfrm>
            <a:prstGeom prst="rect">
              <a:avLst/>
            </a:prstGeom>
          </p:spPr>
        </p:pic>
      </p:grp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0FDD251-6975-448D-9509-2C5F67A199DB}"/>
              </a:ext>
            </a:extLst>
          </p:cNvPr>
          <p:cNvSpPr/>
          <p:nvPr/>
        </p:nvSpPr>
        <p:spPr>
          <a:xfrm>
            <a:off x="9327940" y="3645914"/>
            <a:ext cx="92768" cy="98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031F806-CE3B-42B5-9B68-D1352D4AA3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1" b="4117"/>
          <a:stretch/>
        </p:blipFill>
        <p:spPr>
          <a:xfrm>
            <a:off x="8228306" y="3627888"/>
            <a:ext cx="1218113" cy="2379632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67346FCE-A3C1-48A9-9889-98ACEC19C330}"/>
              </a:ext>
            </a:extLst>
          </p:cNvPr>
          <p:cNvSpPr/>
          <p:nvPr/>
        </p:nvSpPr>
        <p:spPr>
          <a:xfrm>
            <a:off x="8332533" y="3884612"/>
            <a:ext cx="235204" cy="95250"/>
          </a:xfrm>
          <a:prstGeom prst="rect">
            <a:avLst/>
          </a:prstGeom>
          <a:solidFill>
            <a:srgbClr val="868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84493E-33D2-404B-BB01-49758F422C19}"/>
              </a:ext>
            </a:extLst>
          </p:cNvPr>
          <p:cNvSpPr txBox="1"/>
          <p:nvPr/>
        </p:nvSpPr>
        <p:spPr>
          <a:xfrm>
            <a:off x="8240130" y="3844130"/>
            <a:ext cx="488351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20" b="1" dirty="0">
                <a:solidFill>
                  <a:schemeClr val="bg1"/>
                </a:solidFill>
              </a:rPr>
              <a:t>관리자</a:t>
            </a: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6FAD1490-8215-41C6-B103-20B578C95972}"/>
              </a:ext>
            </a:extLst>
          </p:cNvPr>
          <p:cNvGrpSpPr/>
          <p:nvPr/>
        </p:nvGrpSpPr>
        <p:grpSpPr>
          <a:xfrm>
            <a:off x="8201785" y="3613775"/>
            <a:ext cx="1244634" cy="2397594"/>
            <a:chOff x="6591143" y="3650289"/>
            <a:chExt cx="1214736" cy="2340000"/>
          </a:xfrm>
        </p:grpSpPr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2DFE289A-9679-4DDE-9E55-1E559938A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9" b="4653"/>
            <a:stretch/>
          </p:blipFill>
          <p:spPr>
            <a:xfrm>
              <a:off x="6613199" y="3650289"/>
              <a:ext cx="1192680" cy="2340000"/>
            </a:xfrm>
            <a:prstGeom prst="rect">
              <a:avLst/>
            </a:prstGeom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DDF5536E-FD47-4E68-BEEC-87EE9BE0E791}"/>
                </a:ext>
              </a:extLst>
            </p:cNvPr>
            <p:cNvSpPr/>
            <p:nvPr/>
          </p:nvSpPr>
          <p:spPr>
            <a:xfrm>
              <a:off x="6673643" y="3860800"/>
              <a:ext cx="146257" cy="58738"/>
            </a:xfrm>
            <a:prstGeom prst="rect">
              <a:avLst/>
            </a:prstGeom>
            <a:solidFill>
              <a:srgbClr val="42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44D526E-69DD-48B6-8B85-F9866C5DF24D}"/>
                </a:ext>
              </a:extLst>
            </p:cNvPr>
            <p:cNvSpPr txBox="1"/>
            <p:nvPr/>
          </p:nvSpPr>
          <p:spPr>
            <a:xfrm>
              <a:off x="6591143" y="3815856"/>
              <a:ext cx="328936" cy="150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80" dirty="0" err="1">
                  <a:solidFill>
                    <a:schemeClr val="bg1"/>
                  </a:solidFill>
                </a:rPr>
                <a:t>지웨어</a:t>
              </a:r>
              <a:endParaRPr lang="ko-KR" altLang="en-US" sz="380" dirty="0">
                <a:solidFill>
                  <a:schemeClr val="bg1"/>
                </a:solidFill>
              </a:endParaRPr>
            </a:p>
          </p:txBody>
        </p:sp>
        <p:pic>
          <p:nvPicPr>
            <p:cNvPr id="48" name="그래픽 47">
              <a:extLst>
                <a:ext uri="{FF2B5EF4-FFF2-40B4-BE49-F238E27FC236}">
                  <a16:creationId xmlns:a16="http://schemas.microsoft.com/office/drawing/2014/main" id="{A72590AB-11C1-4B10-AE96-253EAC889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517026" y="3857069"/>
              <a:ext cx="217274" cy="217274"/>
            </a:xfrm>
            <a:prstGeom prst="rect">
              <a:avLst/>
            </a:prstGeom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16F8793-F0CF-40F9-A468-7445C9F1AE27}"/>
              </a:ext>
            </a:extLst>
          </p:cNvPr>
          <p:cNvGrpSpPr/>
          <p:nvPr/>
        </p:nvGrpSpPr>
        <p:grpSpPr>
          <a:xfrm>
            <a:off x="6563568" y="3458036"/>
            <a:ext cx="1362216" cy="2778061"/>
            <a:chOff x="6563568" y="3458036"/>
            <a:chExt cx="1336338" cy="2725287"/>
          </a:xfrm>
        </p:grpSpPr>
        <p:pic>
          <p:nvPicPr>
            <p:cNvPr id="20" name="그래픽 19">
              <a:extLst>
                <a:ext uri="{FF2B5EF4-FFF2-40B4-BE49-F238E27FC236}">
                  <a16:creationId xmlns:a16="http://schemas.microsoft.com/office/drawing/2014/main" id="{94A4278D-957E-4732-8072-EFEC15EEE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563568" y="3459549"/>
              <a:ext cx="1335311" cy="2723194"/>
            </a:xfrm>
            <a:prstGeom prst="rect">
              <a:avLst/>
            </a:prstGeom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</p:pic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8AFE8DD6-E7DD-4F32-B796-9B4245DDEBE4}"/>
                </a:ext>
              </a:extLst>
            </p:cNvPr>
            <p:cNvGrpSpPr/>
            <p:nvPr/>
          </p:nvGrpSpPr>
          <p:grpSpPr>
            <a:xfrm>
              <a:off x="6618308" y="3529168"/>
              <a:ext cx="1214736" cy="2581259"/>
              <a:chOff x="6591143" y="3529168"/>
              <a:chExt cx="1214736" cy="2581259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3C036F55-686D-45B1-AE04-A07DFCFF8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3199" y="3529168"/>
                <a:ext cx="1192680" cy="2581259"/>
              </a:xfrm>
              <a:prstGeom prst="rect">
                <a:avLst/>
              </a:prstGeom>
            </p:spPr>
          </p:pic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75EB80D3-14E5-4C1D-919F-4963642AA288}"/>
                  </a:ext>
                </a:extLst>
              </p:cNvPr>
              <p:cNvSpPr/>
              <p:nvPr/>
            </p:nvSpPr>
            <p:spPr>
              <a:xfrm>
                <a:off x="6673643" y="3860800"/>
                <a:ext cx="146257" cy="58738"/>
              </a:xfrm>
              <a:prstGeom prst="rect">
                <a:avLst/>
              </a:prstGeom>
              <a:solidFill>
                <a:srgbClr val="428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B32EFC-B826-4159-9A65-1EF17CB041C7}"/>
                  </a:ext>
                </a:extLst>
              </p:cNvPr>
              <p:cNvSpPr txBox="1"/>
              <p:nvPr/>
            </p:nvSpPr>
            <p:spPr>
              <a:xfrm>
                <a:off x="6591143" y="3815913"/>
                <a:ext cx="328936" cy="150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380" dirty="0" err="1">
                    <a:solidFill>
                      <a:schemeClr val="bg1"/>
                    </a:solidFill>
                  </a:rPr>
                  <a:t>지웨어</a:t>
                </a:r>
                <a:endParaRPr lang="ko-KR" altLang="en-US" sz="38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06E882F5-B59B-4855-9FB9-E04B9B4E6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517026" y="3857069"/>
                <a:ext cx="217274" cy="217274"/>
              </a:xfrm>
              <a:prstGeom prst="rect">
                <a:avLst/>
              </a:prstGeom>
            </p:spPr>
          </p:pic>
        </p:grpSp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8801DD38-CBB3-4173-A44B-41A2CE3B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563568" y="3458036"/>
              <a:ext cx="1336338" cy="272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99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모바일앱</a:t>
            </a:r>
            <a:endParaRPr lang="ko-KR" altLang="en-US" sz="2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1"/>
            <a:ext cx="9628354" cy="61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THE GWARE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주요 기능을 모바일로 편리하게 사용할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수 있는 기능을 제공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AB22C1F8-72FA-45AE-B8B2-01AAD66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암호 설정 기능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hangingPunct="0">
              <a:lnSpc>
                <a:spcPts val="1800"/>
              </a:lnSpc>
              <a:spcAft>
                <a:spcPts val="200"/>
              </a:spcAft>
              <a:buClr>
                <a:srgbClr val="427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즉각적으로 의견을 수렴하고 실시간으로 예약 및 공유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6513055" y="2883383"/>
            <a:ext cx="3406427" cy="3868202"/>
            <a:chOff x="6059128" y="3202696"/>
            <a:chExt cx="3600451" cy="386820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4560370-E071-4543-8F61-656D39B4C1A4}"/>
                </a:ext>
              </a:extLst>
            </p:cNvPr>
            <p:cNvSpPr/>
            <p:nvPr/>
          </p:nvSpPr>
          <p:spPr>
            <a:xfrm>
              <a:off x="6059128" y="3202696"/>
              <a:ext cx="3600451" cy="3686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85F56C1-1B61-470F-839F-710DFA7B8EF0}"/>
                </a:ext>
              </a:extLst>
            </p:cNvPr>
            <p:cNvSpPr/>
            <p:nvPr/>
          </p:nvSpPr>
          <p:spPr>
            <a:xfrm>
              <a:off x="6202002" y="3437020"/>
              <a:ext cx="3333751" cy="302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8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THE GWARE </a:t>
              </a:r>
              <a:r>
                <a:rPr lang="ko-KR" altLang="en-US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모바일</a:t>
              </a:r>
              <a:endPara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텍스트 개체 틀 297">
              <a:extLst>
                <a:ext uri="{FF2B5EF4-FFF2-40B4-BE49-F238E27FC236}">
                  <a16:creationId xmlns:a16="http://schemas.microsoft.com/office/drawing/2014/main" id="{CAA1054A-7C30-464F-9484-5CCD69E67CBB}"/>
                </a:ext>
              </a:extLst>
            </p:cNvPr>
            <p:cNvSpPr txBox="1">
              <a:spLocks/>
            </p:cNvSpPr>
            <p:nvPr/>
          </p:nvSpPr>
          <p:spPr>
            <a:xfrm>
              <a:off x="6367498" y="3882405"/>
              <a:ext cx="3168256" cy="3188493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작성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회신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전달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다운로드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추가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수신자 지정 시 이름으로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조직도 지정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결재하기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결재의견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/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결재처리함</a:t>
              </a:r>
              <a:b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전체기안함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예결함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참조문서함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회람함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게시판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작성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답변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다운로드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추가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의견 등록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및 알림 대상자 지정</a:t>
              </a:r>
              <a:b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알림글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조회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의견 등록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일정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작성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조회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월간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주간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(PUSH)</a:t>
              </a:r>
              <a:b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모든 업무를 알림을 통해 한눈에 확인 가능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lvl="1" indent="-171450">
                <a:lnSpc>
                  <a:spcPts val="1400"/>
                </a:lnSpc>
                <a:spcBef>
                  <a:spcPts val="20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메시지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주소록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직원 정보 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MY(</a:t>
              </a:r>
              <a:r>
                <a:rPr lang="ko-KR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환경설정</a:t>
              </a:r>
              <a:r>
                <a:rPr lang="en-US" altLang="ko-KR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156C5FFC-1120-4919-B059-F8DC57EF8CA9}"/>
              </a:ext>
            </a:extLst>
          </p:cNvPr>
          <p:cNvGrpSpPr/>
          <p:nvPr/>
        </p:nvGrpSpPr>
        <p:grpSpPr>
          <a:xfrm>
            <a:off x="342418" y="2882624"/>
            <a:ext cx="1772912" cy="3615621"/>
            <a:chOff x="6562798" y="3457467"/>
            <a:chExt cx="1336338" cy="2725287"/>
          </a:xfrm>
        </p:grpSpPr>
        <p:pic>
          <p:nvPicPr>
            <p:cNvPr id="33" name="그래픽 32">
              <a:extLst>
                <a:ext uri="{FF2B5EF4-FFF2-40B4-BE49-F238E27FC236}">
                  <a16:creationId xmlns:a16="http://schemas.microsoft.com/office/drawing/2014/main" id="{AF7A58D3-E910-49B0-9C0A-A3354380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63568" y="3459549"/>
              <a:ext cx="1335311" cy="2723194"/>
            </a:xfrm>
            <a:prstGeom prst="rect">
              <a:avLst/>
            </a:prstGeom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</p:pic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514F4514-E8B4-45D3-9277-5A52CA0E4BCD}"/>
                </a:ext>
              </a:extLst>
            </p:cNvPr>
            <p:cNvGrpSpPr/>
            <p:nvPr/>
          </p:nvGrpSpPr>
          <p:grpSpPr>
            <a:xfrm>
              <a:off x="6640364" y="3529168"/>
              <a:ext cx="1192680" cy="2581259"/>
              <a:chOff x="6613199" y="3529168"/>
              <a:chExt cx="1192680" cy="2581259"/>
            </a:xfrm>
          </p:grpSpPr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B40C8865-DF07-43ED-90E2-AD3F91FEC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3199" y="3529168"/>
                <a:ext cx="1192680" cy="2581259"/>
              </a:xfrm>
              <a:prstGeom prst="rect">
                <a:avLst/>
              </a:prstGeom>
            </p:spPr>
          </p:pic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BB8CD03E-2CBE-424B-818A-101E4791F80A}"/>
                  </a:ext>
                </a:extLst>
              </p:cNvPr>
              <p:cNvSpPr/>
              <p:nvPr/>
            </p:nvSpPr>
            <p:spPr>
              <a:xfrm>
                <a:off x="6673643" y="3860800"/>
                <a:ext cx="146257" cy="58738"/>
              </a:xfrm>
              <a:prstGeom prst="rect">
                <a:avLst/>
              </a:prstGeom>
              <a:solidFill>
                <a:srgbClr val="428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3862A79-B1B5-4813-9CCF-D87DA9B612A8}"/>
                  </a:ext>
                </a:extLst>
              </p:cNvPr>
              <p:cNvSpPr txBox="1"/>
              <p:nvPr/>
            </p:nvSpPr>
            <p:spPr>
              <a:xfrm>
                <a:off x="6614477" y="3826682"/>
                <a:ext cx="284185" cy="127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480" dirty="0" err="1">
                    <a:solidFill>
                      <a:schemeClr val="bg1"/>
                    </a:solidFill>
                  </a:rPr>
                  <a:t>지웨어</a:t>
                </a:r>
                <a:endParaRPr lang="ko-KR" altLang="en-US" sz="48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8" name="그래픽 47">
                <a:extLst>
                  <a:ext uri="{FF2B5EF4-FFF2-40B4-BE49-F238E27FC236}">
                    <a16:creationId xmlns:a16="http://schemas.microsoft.com/office/drawing/2014/main" id="{22E4113B-F5E8-44B5-A259-0B599F43F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17026" y="3857069"/>
                <a:ext cx="217274" cy="217274"/>
              </a:xfrm>
              <a:prstGeom prst="rect">
                <a:avLst/>
              </a:prstGeom>
            </p:spPr>
          </p:pic>
        </p:grpSp>
        <p:pic>
          <p:nvPicPr>
            <p:cNvPr id="35" name="그래픽 34">
              <a:extLst>
                <a:ext uri="{FF2B5EF4-FFF2-40B4-BE49-F238E27FC236}">
                  <a16:creationId xmlns:a16="http://schemas.microsoft.com/office/drawing/2014/main" id="{B9664A17-D377-4AAC-9B60-C206459DE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62798" y="3457467"/>
              <a:ext cx="1336338" cy="2725287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EAAFA65-5257-4070-AFD0-A7ED7B7C5C6E}"/>
              </a:ext>
            </a:extLst>
          </p:cNvPr>
          <p:cNvGrpSpPr/>
          <p:nvPr/>
        </p:nvGrpSpPr>
        <p:grpSpPr>
          <a:xfrm>
            <a:off x="2434459" y="2883379"/>
            <a:ext cx="1772912" cy="3615621"/>
            <a:chOff x="2434459" y="2883379"/>
            <a:chExt cx="1772912" cy="3615621"/>
          </a:xfrm>
        </p:grpSpPr>
        <p:pic>
          <p:nvPicPr>
            <p:cNvPr id="50" name="그래픽 49">
              <a:extLst>
                <a:ext uri="{FF2B5EF4-FFF2-40B4-BE49-F238E27FC236}">
                  <a16:creationId xmlns:a16="http://schemas.microsoft.com/office/drawing/2014/main" id="{27CC1CEB-C106-4934-B921-A0033B342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35141" y="2885386"/>
              <a:ext cx="1771549" cy="3612844"/>
            </a:xfrm>
            <a:prstGeom prst="rect">
              <a:avLst/>
            </a:prstGeom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B4DC867-F62C-4B30-A18E-B65E4E58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9612" y="2988886"/>
              <a:ext cx="1574444" cy="3407491"/>
            </a:xfrm>
            <a:prstGeom prst="rect">
              <a:avLst/>
            </a:prstGeom>
          </p:spPr>
        </p:pic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97FB410-CEF8-4767-B25F-B62EA2B76A4A}"/>
                </a:ext>
              </a:extLst>
            </p:cNvPr>
            <p:cNvSpPr/>
            <p:nvPr/>
          </p:nvSpPr>
          <p:spPr>
            <a:xfrm>
              <a:off x="3953126" y="3171381"/>
              <a:ext cx="129670" cy="145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52" name="그래픽 51">
              <a:extLst>
                <a:ext uri="{FF2B5EF4-FFF2-40B4-BE49-F238E27FC236}">
                  <a16:creationId xmlns:a16="http://schemas.microsoft.com/office/drawing/2014/main" id="{E755C50F-24D9-487F-9D6F-08D8FE65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34459" y="2883379"/>
              <a:ext cx="1772912" cy="3615621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F9F55B5-7D75-42E7-9609-7CFF930AD00C}"/>
              </a:ext>
            </a:extLst>
          </p:cNvPr>
          <p:cNvGrpSpPr/>
          <p:nvPr/>
        </p:nvGrpSpPr>
        <p:grpSpPr>
          <a:xfrm>
            <a:off x="4513825" y="2882208"/>
            <a:ext cx="1776905" cy="3616022"/>
            <a:chOff x="4513825" y="2882208"/>
            <a:chExt cx="1776905" cy="3616022"/>
          </a:xfrm>
        </p:grpSpPr>
        <p:pic>
          <p:nvPicPr>
            <p:cNvPr id="57" name="그래픽 56">
              <a:extLst>
                <a:ext uri="{FF2B5EF4-FFF2-40B4-BE49-F238E27FC236}">
                  <a16:creationId xmlns:a16="http://schemas.microsoft.com/office/drawing/2014/main" id="{B077A752-6FBA-4AF0-881A-C6F23F25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19181" y="2885386"/>
              <a:ext cx="1771549" cy="3612844"/>
            </a:xfrm>
            <a:prstGeom prst="rect">
              <a:avLst/>
            </a:prstGeom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FEFCAA3F-7D14-47DB-8BD4-A7211D87E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11693" y="2988885"/>
              <a:ext cx="1577176" cy="3413404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816EE782-2225-4461-9010-46CB25D83029}"/>
                </a:ext>
              </a:extLst>
            </p:cNvPr>
            <p:cNvSpPr/>
            <p:nvPr/>
          </p:nvSpPr>
          <p:spPr>
            <a:xfrm>
              <a:off x="6035926" y="3171381"/>
              <a:ext cx="129670" cy="145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60" name="그래픽 59">
              <a:extLst>
                <a:ext uri="{FF2B5EF4-FFF2-40B4-BE49-F238E27FC236}">
                  <a16:creationId xmlns:a16="http://schemas.microsoft.com/office/drawing/2014/main" id="{BA9F4F4A-5B86-463C-97E5-C1C28B371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13825" y="2882208"/>
              <a:ext cx="1772912" cy="361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1605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7927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강력한 보안</a:t>
            </a: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id="{3A506519-9F0A-4432-BC86-8F35A7AC6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5902" y="3546025"/>
            <a:ext cx="4408401" cy="38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05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보안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89" y="3091030"/>
            <a:ext cx="3676601" cy="275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다년간 구축 경험을 반영한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THE GWARE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보안성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비밀성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2000" b="1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무결성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가용성을 제공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하여 기업의 자료를 안전하게 보호 합니다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.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562978" y="1256027"/>
            <a:ext cx="4940070" cy="5761785"/>
            <a:chOff x="6936957" y="690949"/>
            <a:chExt cx="4940070" cy="5761785"/>
          </a:xfrm>
        </p:grpSpPr>
        <p:sp>
          <p:nvSpPr>
            <p:cNvPr id="40" name="자유형: 도형 46">
              <a:extLst>
                <a:ext uri="{FF2B5EF4-FFF2-40B4-BE49-F238E27FC236}">
                  <a16:creationId xmlns:a16="http://schemas.microsoft.com/office/drawing/2014/main" id="{825F6E25-9362-4F3C-8C47-E5FFEFDFCE35}"/>
                </a:ext>
              </a:extLst>
            </p:cNvPr>
            <p:cNvSpPr/>
            <p:nvPr/>
          </p:nvSpPr>
          <p:spPr>
            <a:xfrm>
              <a:off x="9117045" y="1875453"/>
              <a:ext cx="933061" cy="4562669"/>
            </a:xfrm>
            <a:custGeom>
              <a:avLst/>
              <a:gdLst>
                <a:gd name="connsiteX0" fmla="*/ 0 w 933061"/>
                <a:gd name="connsiteY0" fmla="*/ 0 h 4562669"/>
                <a:gd name="connsiteX1" fmla="*/ 914400 w 933061"/>
                <a:gd name="connsiteY1" fmla="*/ 1343608 h 4562669"/>
                <a:gd name="connsiteX2" fmla="*/ 933061 w 933061"/>
                <a:gd name="connsiteY2" fmla="*/ 3303037 h 4562669"/>
                <a:gd name="connsiteX3" fmla="*/ 18661 w 933061"/>
                <a:gd name="connsiteY3" fmla="*/ 4562669 h 4562669"/>
                <a:gd name="connsiteX4" fmla="*/ 0 w 933061"/>
                <a:gd name="connsiteY4" fmla="*/ 0 h 456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61" h="4562669">
                  <a:moveTo>
                    <a:pt x="0" y="0"/>
                  </a:moveTo>
                  <a:lnTo>
                    <a:pt x="914400" y="1343608"/>
                  </a:lnTo>
                  <a:lnTo>
                    <a:pt x="933061" y="3303037"/>
                  </a:lnTo>
                  <a:lnTo>
                    <a:pt x="18661" y="4562669"/>
                  </a:lnTo>
                  <a:cubicBezTo>
                    <a:pt x="12441" y="3041779"/>
                    <a:pt x="6220" y="152089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EF8903FA-4B7A-427B-81EF-12B841B695C7}"/>
                </a:ext>
              </a:extLst>
            </p:cNvPr>
            <p:cNvSpPr/>
            <p:nvPr/>
          </p:nvSpPr>
          <p:spPr>
            <a:xfrm>
              <a:off x="6946481" y="2115081"/>
              <a:ext cx="2349871" cy="40519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사각형: 둥근 모서리 43">
              <a:extLst>
                <a:ext uri="{FF2B5EF4-FFF2-40B4-BE49-F238E27FC236}">
                  <a16:creationId xmlns:a16="http://schemas.microsoft.com/office/drawing/2014/main" id="{9BCA7C68-E6C8-4221-8C82-D17934566238}"/>
                </a:ext>
              </a:extLst>
            </p:cNvPr>
            <p:cNvSpPr/>
            <p:nvPr/>
          </p:nvSpPr>
          <p:spPr>
            <a:xfrm>
              <a:off x="10004425" y="3204708"/>
              <a:ext cx="1648300" cy="2000250"/>
            </a:xfrm>
            <a:prstGeom prst="roundRect">
              <a:avLst>
                <a:gd name="adj" fmla="val 511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22284F55-242A-4B05-9B39-C2FEAD83DB78}"/>
                </a:ext>
              </a:extLst>
            </p:cNvPr>
            <p:cNvSpPr/>
            <p:nvPr/>
          </p:nvSpPr>
          <p:spPr>
            <a:xfrm>
              <a:off x="9785351" y="2755071"/>
              <a:ext cx="2091676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 algn="ctr">
                <a:buSzPct val="80000"/>
                <a:defRPr/>
              </a:pPr>
              <a:r>
                <a:rPr lang="en-US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THE GWARE </a:t>
              </a: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보안관리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텍스트 개체 틀 297">
              <a:extLst>
                <a:ext uri="{FF2B5EF4-FFF2-40B4-BE49-F238E27FC236}">
                  <a16:creationId xmlns:a16="http://schemas.microsoft.com/office/drawing/2014/main" id="{70181BC6-5FB3-4CA5-A570-53F728FF1CF6}"/>
                </a:ext>
              </a:extLst>
            </p:cNvPr>
            <p:cNvSpPr txBox="1">
              <a:spLocks/>
            </p:cNvSpPr>
            <p:nvPr/>
          </p:nvSpPr>
          <p:spPr>
            <a:xfrm>
              <a:off x="10134970" y="3261503"/>
              <a:ext cx="1517755" cy="1800581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비밀번호 암호화</a:t>
              </a:r>
              <a:endParaRPr lang="en-US" altLang="ko-KR" sz="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인증 쿠키 </a:t>
              </a:r>
              <a:r>
                <a:rPr lang="en-US" altLang="ko-KR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세션 암호화</a:t>
              </a:r>
              <a:endParaRPr lang="en-US" altLang="ko-KR" sz="9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접속 허용 </a:t>
              </a:r>
              <a:r>
                <a:rPr lang="en-US" altLang="ko-KR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IP</a:t>
              </a: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자동 로그아웃</a:t>
              </a:r>
              <a:endParaRPr lang="en-US" altLang="ko-KR" sz="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접속 로그 </a:t>
              </a:r>
              <a:r>
                <a:rPr lang="en-US" altLang="ko-KR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9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통계</a:t>
              </a:r>
              <a:endParaRPr lang="en-US" altLang="ko-KR" sz="9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23825" lvl="1" indent="-123825">
                <a:lnSpc>
                  <a:spcPts val="2200"/>
                </a:lnSpc>
                <a:spcBef>
                  <a:spcPts val="200"/>
                </a:spcBef>
                <a:buSzPct val="80000"/>
                <a:buFont typeface="Arial" pitchFamily="34" charset="0"/>
                <a:buChar char="•"/>
                <a:defRPr/>
              </a:pPr>
              <a:r>
                <a:rPr lang="en-US" altLang="ko-KR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보안 등급 </a:t>
              </a:r>
              <a:r>
                <a:rPr lang="en-US" altLang="ko-KR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(7</a:t>
              </a:r>
              <a:r>
                <a:rPr lang="ko-KR" altLang="en-US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단계</a:t>
              </a:r>
              <a:r>
                <a:rPr lang="en-US" altLang="ko-KR" sz="9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4" name="사각형: 둥근 모서리 17">
              <a:extLst>
                <a:ext uri="{FF2B5EF4-FFF2-40B4-BE49-F238E27FC236}">
                  <a16:creationId xmlns:a16="http://schemas.microsoft.com/office/drawing/2014/main" id="{88E52471-0925-438D-9BE4-BE79CC3E5444}"/>
                </a:ext>
              </a:extLst>
            </p:cNvPr>
            <p:cNvSpPr/>
            <p:nvPr/>
          </p:nvSpPr>
          <p:spPr>
            <a:xfrm>
              <a:off x="6936957" y="690949"/>
              <a:ext cx="2228850" cy="733184"/>
            </a:xfrm>
            <a:prstGeom prst="roundRect">
              <a:avLst>
                <a:gd name="adj" fmla="val 9260"/>
              </a:avLst>
            </a:prstGeom>
            <a:solidFill>
              <a:srgbClr val="FFFFFF"/>
            </a:solidFill>
            <a:ln w="28575">
              <a:solidFill>
                <a:srgbClr val="4285F4"/>
              </a:solidFill>
            </a:ln>
            <a:effectLst>
              <a:glow rad="50800">
                <a:srgbClr val="8EB6F8">
                  <a:alpha val="35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KB</a:t>
              </a:r>
              <a:r>
                <a:rPr lang="ko-KR" altLang="en-US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중국법인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하나은행 중국법인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</a:p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050" b="1" dirty="0" err="1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이글루시큐리티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KTCS, CJ</a:t>
              </a:r>
              <a:r>
                <a:rPr lang="ko-KR" altLang="en-US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대한통운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(</a:t>
              </a:r>
              <a:r>
                <a:rPr lang="ko-KR" altLang="en-US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보안성 통과</a:t>
              </a:r>
              <a:r>
                <a:rPr lang="en-US" altLang="ko-KR" sz="105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  <p:sp>
          <p:nvSpPr>
            <p:cNvPr id="55" name="사각형: 둥근 모서리 18">
              <a:extLst>
                <a:ext uri="{FF2B5EF4-FFF2-40B4-BE49-F238E27FC236}">
                  <a16:creationId xmlns:a16="http://schemas.microsoft.com/office/drawing/2014/main" id="{3C54A47E-E22C-4D2F-B3CA-ABD9D5BCD201}"/>
                </a:ext>
              </a:extLst>
            </p:cNvPr>
            <p:cNvSpPr/>
            <p:nvPr/>
          </p:nvSpPr>
          <p:spPr>
            <a:xfrm>
              <a:off x="6936957" y="187120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불필요한 정보 노출 취약점 보안</a:t>
              </a:r>
              <a:endPara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6" name="사각형: 둥근 모서리 19">
              <a:extLst>
                <a:ext uri="{FF2B5EF4-FFF2-40B4-BE49-F238E27FC236}">
                  <a16:creationId xmlns:a16="http://schemas.microsoft.com/office/drawing/2014/main" id="{9EB11C6C-D0E6-471A-AA69-D92D3876B611}"/>
                </a:ext>
              </a:extLst>
            </p:cNvPr>
            <p:cNvSpPr/>
            <p:nvPr/>
          </p:nvSpPr>
          <p:spPr>
            <a:xfrm>
              <a:off x="6936957" y="253795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업로드 후 </a:t>
              </a:r>
              <a:r>
                <a:rPr lang="ko-KR" altLang="en-US" sz="11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웹쉘</a:t>
              </a: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실행 될 수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 취약점 보안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7" name="사각형: 둥근 모서리 20">
              <a:extLst>
                <a:ext uri="{FF2B5EF4-FFF2-40B4-BE49-F238E27FC236}">
                  <a16:creationId xmlns:a16="http://schemas.microsoft.com/office/drawing/2014/main" id="{5F659FEC-A717-4AC1-A070-8E458554FBAD}"/>
                </a:ext>
              </a:extLst>
            </p:cNvPr>
            <p:cNvSpPr/>
            <p:nvPr/>
          </p:nvSpPr>
          <p:spPr>
            <a:xfrm>
              <a:off x="6936957" y="320470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 다운로드 취약점 보안</a:t>
              </a:r>
              <a:endPara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8" name="사각형: 둥근 모서리 21">
              <a:extLst>
                <a:ext uri="{FF2B5EF4-FFF2-40B4-BE49-F238E27FC236}">
                  <a16:creationId xmlns:a16="http://schemas.microsoft.com/office/drawing/2014/main" id="{0BAC662B-AA27-4D7B-A821-F026F0A55BEB}"/>
                </a:ext>
              </a:extLst>
            </p:cNvPr>
            <p:cNvSpPr/>
            <p:nvPr/>
          </p:nvSpPr>
          <p:spPr>
            <a:xfrm>
              <a:off x="6936957" y="387145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쿠키 값 변조 취약점 보안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9" name="사각형: 둥근 모서리 31">
              <a:extLst>
                <a:ext uri="{FF2B5EF4-FFF2-40B4-BE49-F238E27FC236}">
                  <a16:creationId xmlns:a16="http://schemas.microsoft.com/office/drawing/2014/main" id="{688FC3AE-3C9B-4825-8BE6-F6CE123B00F9}"/>
                </a:ext>
              </a:extLst>
            </p:cNvPr>
            <p:cNvSpPr/>
            <p:nvPr/>
          </p:nvSpPr>
          <p:spPr>
            <a:xfrm>
              <a:off x="6936957" y="453820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취약한 인증과 세션 관리 보안</a:t>
              </a:r>
              <a:endPara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0" name="사각형: 둥근 모서리 32">
              <a:extLst>
                <a:ext uri="{FF2B5EF4-FFF2-40B4-BE49-F238E27FC236}">
                  <a16:creationId xmlns:a16="http://schemas.microsoft.com/office/drawing/2014/main" id="{20C794C8-810E-43E2-A298-6B4B523C727E}"/>
                </a:ext>
              </a:extLst>
            </p:cNvPr>
            <p:cNvSpPr/>
            <p:nvPr/>
          </p:nvSpPr>
          <p:spPr>
            <a:xfrm>
              <a:off x="6936957" y="520495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XSS(</a:t>
              </a: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크로스 사이트 스크립트</a:t>
              </a:r>
              <a:r>
                <a:rPr lang="en-US" altLang="ko-KR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취약점 보안</a:t>
              </a:r>
              <a:endParaRPr lang="en-US" altLang="ko-KR" sz="11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1" name="사각형: 둥근 모서리 33">
              <a:extLst>
                <a:ext uri="{FF2B5EF4-FFF2-40B4-BE49-F238E27FC236}">
                  <a16:creationId xmlns:a16="http://schemas.microsoft.com/office/drawing/2014/main" id="{C53EA34C-7DC1-40BA-99F9-04FCB3ED6428}"/>
                </a:ext>
              </a:extLst>
            </p:cNvPr>
            <p:cNvSpPr/>
            <p:nvPr/>
          </p:nvSpPr>
          <p:spPr>
            <a:xfrm>
              <a:off x="6936957" y="5871708"/>
              <a:ext cx="2228850" cy="581026"/>
            </a:xfrm>
            <a:prstGeom prst="roundRect">
              <a:avLst>
                <a:gd name="adj" fmla="val 9260"/>
              </a:avLst>
            </a:prstGeom>
            <a:solidFill>
              <a:srgbClr val="BFD8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lnSpc>
                  <a:spcPts val="1400"/>
                </a:lnSpc>
                <a:spcBef>
                  <a:spcPts val="200"/>
                </a:spcBef>
                <a:buSzPct val="80000"/>
                <a:defRPr/>
              </a:pPr>
              <a:r>
                <a:rPr lang="en-US" altLang="ko-KR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SQL </a:t>
              </a:r>
              <a:r>
                <a:rPr lang="ko-KR" altLang="en-US" sz="1100" b="1" dirty="0" err="1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인젝션</a:t>
              </a: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(Error Base SQL Injection ) </a:t>
              </a:r>
              <a:r>
                <a:rPr lang="ko-KR" altLang="en-US" sz="1100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취약점 보안</a:t>
              </a:r>
              <a:endParaRPr lang="en-US" altLang="ko-KR" sz="11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DEB83B-AB7B-4203-BB45-22D4CBF41B83}"/>
                </a:ext>
              </a:extLst>
            </p:cNvPr>
            <p:cNvSpPr txBox="1"/>
            <p:nvPr/>
          </p:nvSpPr>
          <p:spPr>
            <a:xfrm>
              <a:off x="7946979" y="1408711"/>
              <a:ext cx="218330" cy="491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  <a:p>
              <a:pPr>
                <a:lnSpc>
                  <a:spcPts val="600"/>
                </a:lnSpc>
              </a:pPr>
              <a:r>
                <a:rPr lang="en-US" altLang="ko-KR" sz="1200" dirty="0">
                  <a:solidFill>
                    <a:srgbClr val="4285F4"/>
                  </a:solidFill>
                </a:rPr>
                <a:t>.</a:t>
              </a:r>
            </a:p>
          </p:txBody>
        </p:sp>
      </p:grpSp>
      <p:pic>
        <p:nvPicPr>
          <p:cNvPr id="6" name="그래픽 5">
            <a:extLst>
              <a:ext uri="{FF2B5EF4-FFF2-40B4-BE49-F238E27FC236}">
                <a16:creationId xmlns:a16="http://schemas.microsoft.com/office/drawing/2014/main" id="{36B1BE99-EDE2-4C08-90E0-4FF7D75F8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9835" y="2950134"/>
            <a:ext cx="358028" cy="3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0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323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회사소개</a:t>
            </a: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BFE5C041-47A7-4EFD-AFCF-776B331FA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755" y="2979175"/>
            <a:ext cx="5369191" cy="424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9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323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고객지원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4E98146-2495-4314-B62B-E135FBC18123}"/>
              </a:ext>
            </a:extLst>
          </p:cNvPr>
          <p:cNvGrpSpPr/>
          <p:nvPr/>
        </p:nvGrpSpPr>
        <p:grpSpPr>
          <a:xfrm>
            <a:off x="4817807" y="3613400"/>
            <a:ext cx="4981128" cy="4159000"/>
            <a:chOff x="4085237" y="3476625"/>
            <a:chExt cx="5144940" cy="4295775"/>
          </a:xfrm>
        </p:grpSpPr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08AF81BB-8CC2-4E2B-A311-FB9BAB405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5237" y="3476625"/>
              <a:ext cx="5144940" cy="429577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A8708BE-72B9-4C9C-A816-69BF2B36F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9682" y="3650266"/>
              <a:ext cx="4795828" cy="2747849"/>
            </a:xfrm>
            <a:prstGeom prst="rect">
              <a:avLst/>
            </a:prstGeom>
          </p:spPr>
        </p:pic>
      </p:grp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64A3C59-BDD3-4EE4-B5F4-FF96901B2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805" y="3781512"/>
            <a:ext cx="4643132" cy="26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46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고객지원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0"/>
            <a:ext cx="9628354" cy="151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국내외 시장에서 </a:t>
            </a:r>
            <a:r>
              <a:rPr lang="ko-KR" altLang="en-US" sz="2000" spc="-70" dirty="0" err="1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웹메일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/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그룹웨어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/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문서관리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/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지식관리 등 자체 개발한  </a:t>
            </a:r>
            <a:r>
              <a:rPr lang="en-US" altLang="ko-KR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G-Solution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으로 보유한 다양한 구축 경험과 운영 노하우를 최대한 활용하여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고객사가 안정적으로 솔루션을 사용할 수 있도록 신속한 기술지원 서비스를 제공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722634D-565E-47FD-BE15-0B1BC4120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1" y="3578719"/>
            <a:ext cx="3551423" cy="313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1FF2823-1CCF-4752-A42A-83867B0A66C0}"/>
              </a:ext>
            </a:extLst>
          </p:cNvPr>
          <p:cNvGrpSpPr/>
          <p:nvPr/>
        </p:nvGrpSpPr>
        <p:grpSpPr>
          <a:xfrm>
            <a:off x="3708637" y="2931405"/>
            <a:ext cx="5839625" cy="2597064"/>
            <a:chOff x="3708637" y="2931405"/>
            <a:chExt cx="5839625" cy="2597064"/>
          </a:xfrm>
        </p:grpSpPr>
        <p:sp>
          <p:nvSpPr>
            <p:cNvPr id="25" name="사각형 설명선 18">
              <a:extLst>
                <a:ext uri="{FF2B5EF4-FFF2-40B4-BE49-F238E27FC236}">
                  <a16:creationId xmlns:a16="http://schemas.microsoft.com/office/drawing/2014/main" id="{CCA03AB6-F75A-49F0-B04D-0CB3B2C85DBA}"/>
                </a:ext>
              </a:extLst>
            </p:cNvPr>
            <p:cNvSpPr/>
            <p:nvPr/>
          </p:nvSpPr>
          <p:spPr>
            <a:xfrm>
              <a:off x="3708637" y="2931405"/>
              <a:ext cx="5839625" cy="2597064"/>
            </a:xfrm>
            <a:prstGeom prst="wedgeRectCallout">
              <a:avLst>
                <a:gd name="adj1" fmla="val -23060"/>
                <a:gd name="adj2" fmla="val -48200"/>
              </a:avLst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A4A7680D-E134-44BA-93CC-AD1BAB7A0FE8}"/>
                </a:ext>
              </a:extLst>
            </p:cNvPr>
            <p:cNvSpPr/>
            <p:nvPr/>
          </p:nvSpPr>
          <p:spPr>
            <a:xfrm>
              <a:off x="4370335" y="3078698"/>
              <a:ext cx="2299759" cy="448732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87313" indent="-87313">
                <a:buSzPct val="80000"/>
                <a:defRPr/>
              </a:pPr>
              <a:r>
                <a:rPr lang="ko-KR" altLang="en-US" sz="1600" b="1" spc="-60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지원</a:t>
              </a:r>
              <a:endParaRPr lang="en-US" altLang="en-US" sz="1600" b="1" spc="-6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7" name="텍스트 개체 틀 297">
              <a:extLst>
                <a:ext uri="{FF2B5EF4-FFF2-40B4-BE49-F238E27FC236}">
                  <a16:creationId xmlns:a16="http://schemas.microsoft.com/office/drawing/2014/main" id="{4984C106-798E-4E6A-95CC-744D1E03304C}"/>
                </a:ext>
              </a:extLst>
            </p:cNvPr>
            <p:cNvSpPr txBox="1">
              <a:spLocks/>
            </p:cNvSpPr>
            <p:nvPr/>
          </p:nvSpPr>
          <p:spPr>
            <a:xfrm>
              <a:off x="3933430" y="3644627"/>
              <a:ext cx="5508954" cy="1831556"/>
            </a:xfrm>
            <a:prstGeom prst="rect">
              <a:avLst/>
            </a:prstGeom>
            <a:noFill/>
            <a:ln w="0" cmpd="sng">
              <a:noFill/>
              <a:prstDash val="solid"/>
            </a:ln>
          </p:spPr>
          <p:txBody>
            <a:bodyPr vert="horz" lIns="0" tIns="6350" rIns="0" bIns="0" anchor="t"/>
            <a:lstStyle/>
            <a:p>
              <a:pPr marL="171450" indent="-171450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솔루션 오류나 장애에 대한 신속한 기술 지원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39750" lvl="1" indent="-182563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근무 시간 </a:t>
              </a:r>
              <a:r>
                <a:rPr lang="en-US" altLang="ko-KR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평일 </a:t>
              </a:r>
              <a:r>
                <a:rPr lang="en-US" altLang="ko-KR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09:00~18:00) </a:t>
              </a: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신속한 지원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39750" lvl="1" indent="-182563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근무 시간외는 비상 연락망을 통해서 최대한 지원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539750" lvl="1" indent="-182563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대표 전화번호 </a:t>
              </a:r>
              <a:r>
                <a:rPr lang="en-US" altLang="ko-KR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070-7611-7710(</a:t>
              </a: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전용</a:t>
              </a:r>
              <a:r>
                <a:rPr lang="en-US" altLang="ko-KR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/ ts.enage.com </a:t>
              </a: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메일로 접수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171450" indent="-171450" eaLnBrk="0" latinLnBrk="0" hangingPunct="0">
                <a:lnSpc>
                  <a:spcPts val="2500"/>
                </a:lnSpc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ko-KR" altLang="en-US" sz="1300" dirty="0">
                  <a:ln>
                    <a:solidFill>
                      <a:srgbClr val="284052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유지보수는 원격 기술지원을 원칙으로 제공</a:t>
              </a:r>
              <a:endParaRPr lang="en-US" altLang="ko-KR" sz="130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8" name="그래픽 7">
            <a:extLst>
              <a:ext uri="{FF2B5EF4-FFF2-40B4-BE49-F238E27FC236}">
                <a16:creationId xmlns:a16="http://schemas.microsoft.com/office/drawing/2014/main" id="{5ECE84C1-8CCE-40FB-B3B1-43AF65AE5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0974" y="3108135"/>
            <a:ext cx="415960" cy="4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6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4AEA76F5-F8CE-4B2C-98EE-0EAFB61A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4153">
            <a:off x="2684864" y="2813131"/>
            <a:ext cx="4625803" cy="1953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236F5-A160-4A5E-85CF-B2F05F9BF627}"/>
              </a:ext>
            </a:extLst>
          </p:cNvPr>
          <p:cNvSpPr txBox="1"/>
          <p:nvPr/>
        </p:nvSpPr>
        <p:spPr>
          <a:xfrm>
            <a:off x="2984407" y="3310641"/>
            <a:ext cx="4089582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9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감사합니다</a:t>
            </a:r>
            <a:r>
              <a:rPr lang="en-US" altLang="ko-KR" sz="594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594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6503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F0D0E59-7FD7-47D1-BECD-12DF89C77449}"/>
              </a:ext>
            </a:extLst>
          </p:cNvPr>
          <p:cNvSpPr/>
          <p:nvPr/>
        </p:nvSpPr>
        <p:spPr>
          <a:xfrm>
            <a:off x="327359" y="3251977"/>
            <a:ext cx="45434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6225">
              <a:lnSpc>
                <a:spcPts val="1800"/>
              </a:lnSpc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그룹웨어는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직원들의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업무공유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보고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전달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알림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제안 등을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>
              <a:lnSpc>
                <a:spcPts val="1800"/>
              </a:lnSpc>
            </a:pP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효율적이고 신속하게 도와 주는 소프트웨어 입니다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-276225">
              <a:lnSpc>
                <a:spcPts val="1800"/>
              </a:lnSpc>
            </a:pPr>
            <a:r>
              <a:rPr lang="en-US" altLang="ko-KR" sz="1100" b="1" dirty="0">
                <a:solidFill>
                  <a:srgbClr val="F6912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공지사항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자료실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업무보고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일정관리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스마트폰을 통한 모바일</a:t>
            </a:r>
            <a:endParaRPr lang="en-US" altLang="ko-KR" sz="1100" dirty="0"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>
              <a:lnSpc>
                <a:spcPts val="1800"/>
              </a:lnSpc>
            </a:pP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오피스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업무용 메신저 등</a:t>
            </a:r>
            <a:r>
              <a:rPr lang="en-US" altLang="ko-KR" sz="1100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-276225"/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인터넷을 통해 언제 어디서나 접속이 가능합니다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-276225"/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원활한 커뮤니케이션을 통해 </a:t>
            </a:r>
            <a:r>
              <a:rPr lang="ko-KR" altLang="en-US" sz="12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생산성이 향상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됩니다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-276225"/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직원들간 협업기능 강화로 </a:t>
            </a:r>
            <a:r>
              <a:rPr lang="ko-KR" altLang="en-US" sz="12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효율성이 증대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됩니다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-276225"/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76225"/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정보전달 체계가 개선되어 </a:t>
            </a:r>
            <a:r>
              <a:rPr lang="ko-KR" altLang="en-US" sz="1200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경영 혁신이 가능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18D6491-81FA-4C43-B8DE-A1EF7DEB7AE9}"/>
              </a:ext>
            </a:extLst>
          </p:cNvPr>
          <p:cNvSpPr/>
          <p:nvPr/>
        </p:nvSpPr>
        <p:spPr>
          <a:xfrm>
            <a:off x="410607" y="2730441"/>
            <a:ext cx="577612" cy="119061"/>
          </a:xfrm>
          <a:prstGeom prst="rect">
            <a:avLst/>
          </a:prstGeom>
          <a:solidFill>
            <a:srgbClr val="4285F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BA76043-6782-4FBF-9E10-99C8D35B2FFC}"/>
              </a:ext>
            </a:extLst>
          </p:cNvPr>
          <p:cNvSpPr/>
          <p:nvPr/>
        </p:nvSpPr>
        <p:spPr>
          <a:xfrm>
            <a:off x="6316173" y="0"/>
            <a:ext cx="3742227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3AA404D-C581-4CEC-B3AD-F0E93D5498AC}"/>
              </a:ext>
            </a:extLst>
          </p:cNvPr>
          <p:cNvSpPr/>
          <p:nvPr/>
        </p:nvSpPr>
        <p:spPr>
          <a:xfrm>
            <a:off x="5142469" y="1351040"/>
            <a:ext cx="4543425" cy="4543425"/>
          </a:xfrm>
          <a:prstGeom prst="rect">
            <a:avLst/>
          </a:prstGeom>
          <a:solidFill>
            <a:srgbClr val="E4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4EE8CAB-28EF-4A4C-B3D9-77B743DF5F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5142469" y="1351039"/>
            <a:ext cx="4543425" cy="4543425"/>
          </a:xfrm>
          <a:prstGeom prst="rect">
            <a:avLst/>
          </a:prstGeom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5135959" y="1638237"/>
            <a:ext cx="4543425" cy="391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00584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200" b="1" kern="1200" baseline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pPr algn="ctr"/>
            <a:r>
              <a:rPr lang="ko-KR" altLang="en-US" sz="2100" dirty="0">
                <a:solidFill>
                  <a:schemeClr val="tx1"/>
                </a:solidFill>
              </a:rPr>
              <a:t>그룹웨어를 통한 협업시스템 정의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FFA1B3C-CC04-4836-B07C-80B5CD3A58F0}"/>
              </a:ext>
            </a:extLst>
          </p:cNvPr>
          <p:cNvSpPr/>
          <p:nvPr/>
        </p:nvSpPr>
        <p:spPr>
          <a:xfrm>
            <a:off x="5536557" y="5183246"/>
            <a:ext cx="3742227" cy="11906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2891D25-61B8-45BE-8734-275F4284D953}"/>
              </a:ext>
            </a:extLst>
          </p:cNvPr>
          <p:cNvSpPr/>
          <p:nvPr/>
        </p:nvSpPr>
        <p:spPr>
          <a:xfrm>
            <a:off x="5321300" y="5766224"/>
            <a:ext cx="3954681" cy="11906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7A1A54E-EB9E-48FB-9CFD-C92E3776BBA5}"/>
              </a:ext>
            </a:extLst>
          </p:cNvPr>
          <p:cNvSpPr/>
          <p:nvPr/>
        </p:nvSpPr>
        <p:spPr>
          <a:xfrm>
            <a:off x="7085870" y="6359551"/>
            <a:ext cx="2188185" cy="11906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8A7647-B947-4335-8F61-3616120127B4}"/>
              </a:ext>
            </a:extLst>
          </p:cNvPr>
          <p:cNvSpPr txBox="1"/>
          <p:nvPr/>
        </p:nvSpPr>
        <p:spPr>
          <a:xfrm>
            <a:off x="5074340" y="4728520"/>
            <a:ext cx="4236160" cy="1823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4600"/>
              </a:lnSpc>
            </a:pP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의사결정</a:t>
            </a:r>
            <a:r>
              <a:rPr lang="en-US" altLang="ko-KR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협업</a:t>
            </a:r>
            <a:r>
              <a:rPr lang="en-US" altLang="ko-KR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소통</a:t>
            </a:r>
            <a:endParaRPr lang="en-US" altLang="ko-KR" sz="35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>
              <a:lnSpc>
                <a:spcPts val="4600"/>
              </a:lnSpc>
            </a:pPr>
            <a:r>
              <a:rPr lang="en-US" altLang="ko-KR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THE GWARE </a:t>
            </a: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하나면</a:t>
            </a:r>
            <a:endParaRPr lang="en-US" altLang="ko-KR" sz="35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>
              <a:lnSpc>
                <a:spcPts val="4600"/>
              </a:lnSpc>
            </a:pPr>
            <a:r>
              <a:rPr lang="ko-KR" altLang="en-US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충분합니다</a:t>
            </a:r>
            <a:r>
              <a:rPr lang="en-US" altLang="ko-KR" sz="35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5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57EBD23-8E1D-459E-9FE9-2DA448687B4F}"/>
              </a:ext>
            </a:extLst>
          </p:cNvPr>
          <p:cNvSpPr/>
          <p:nvPr/>
        </p:nvSpPr>
        <p:spPr>
          <a:xfrm>
            <a:off x="3414714" y="2282768"/>
            <a:ext cx="916780" cy="119061"/>
          </a:xfrm>
          <a:prstGeom prst="rect">
            <a:avLst/>
          </a:prstGeom>
          <a:solidFill>
            <a:srgbClr val="4285F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3824C-CA3B-495A-8012-DF6A19754CC6}"/>
              </a:ext>
            </a:extLst>
          </p:cNvPr>
          <p:cNvSpPr txBox="1"/>
          <p:nvPr/>
        </p:nvSpPr>
        <p:spPr>
          <a:xfrm>
            <a:off x="327360" y="1957245"/>
            <a:ext cx="4425308" cy="95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인에이지에서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지향하는 </a:t>
            </a:r>
            <a:r>
              <a: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소통과 협업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의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그룹웨어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개념의 정의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나눔고딕 Light" panose="020D0904000000000000" pitchFamily="50" charset="-127"/>
              <a:ea typeface="나눔고딕 Light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632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사각형: 둥근 모서리 138">
            <a:extLst>
              <a:ext uri="{FF2B5EF4-FFF2-40B4-BE49-F238E27FC236}">
                <a16:creationId xmlns:a16="http://schemas.microsoft.com/office/drawing/2014/main" id="{CD389075-2D95-44FC-9F79-FDBF2DA64506}"/>
              </a:ext>
            </a:extLst>
          </p:cNvPr>
          <p:cNvSpPr/>
          <p:nvPr/>
        </p:nvSpPr>
        <p:spPr>
          <a:xfrm>
            <a:off x="1391962" y="1440004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39">
            <a:extLst>
              <a:ext uri="{FF2B5EF4-FFF2-40B4-BE49-F238E27FC236}">
                <a16:creationId xmlns:a16="http://schemas.microsoft.com/office/drawing/2014/main" id="{A5CB7ED4-0E92-4B25-9A17-53F0B44E4E00}"/>
              </a:ext>
            </a:extLst>
          </p:cNvPr>
          <p:cNvSpPr/>
          <p:nvPr/>
        </p:nvSpPr>
        <p:spPr>
          <a:xfrm>
            <a:off x="1391962" y="3479257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40">
            <a:extLst>
              <a:ext uri="{FF2B5EF4-FFF2-40B4-BE49-F238E27FC236}">
                <a16:creationId xmlns:a16="http://schemas.microsoft.com/office/drawing/2014/main" id="{FC66705F-F7B8-44DA-BBCF-D824EE52B4AA}"/>
              </a:ext>
            </a:extLst>
          </p:cNvPr>
          <p:cNvSpPr/>
          <p:nvPr/>
        </p:nvSpPr>
        <p:spPr>
          <a:xfrm>
            <a:off x="1391962" y="1856832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141">
            <a:extLst>
              <a:ext uri="{FF2B5EF4-FFF2-40B4-BE49-F238E27FC236}">
                <a16:creationId xmlns:a16="http://schemas.microsoft.com/office/drawing/2014/main" id="{B14FB337-C3B1-4C7D-9F49-907F6E70726B}"/>
              </a:ext>
            </a:extLst>
          </p:cNvPr>
          <p:cNvSpPr/>
          <p:nvPr/>
        </p:nvSpPr>
        <p:spPr>
          <a:xfrm>
            <a:off x="1391962" y="2267543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142">
            <a:extLst>
              <a:ext uri="{FF2B5EF4-FFF2-40B4-BE49-F238E27FC236}">
                <a16:creationId xmlns:a16="http://schemas.microsoft.com/office/drawing/2014/main" id="{FBF718C4-54E9-4438-B5CB-6CB27CD33134}"/>
              </a:ext>
            </a:extLst>
          </p:cNvPr>
          <p:cNvSpPr/>
          <p:nvPr/>
        </p:nvSpPr>
        <p:spPr>
          <a:xfrm>
            <a:off x="1391962" y="2667593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143">
            <a:extLst>
              <a:ext uri="{FF2B5EF4-FFF2-40B4-BE49-F238E27FC236}">
                <a16:creationId xmlns:a16="http://schemas.microsoft.com/office/drawing/2014/main" id="{11C26A40-A5EC-4CCA-851B-AFF0B2D22E8A}"/>
              </a:ext>
            </a:extLst>
          </p:cNvPr>
          <p:cNvSpPr/>
          <p:nvPr/>
        </p:nvSpPr>
        <p:spPr>
          <a:xfrm>
            <a:off x="1391962" y="3072857"/>
            <a:ext cx="1585724" cy="31215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70031E6-127A-48B4-9A7C-2FA5A4628A6A}"/>
              </a:ext>
            </a:extLst>
          </p:cNvPr>
          <p:cNvSpPr/>
          <p:nvPr/>
        </p:nvSpPr>
        <p:spPr>
          <a:xfrm>
            <a:off x="4984528" y="4616108"/>
            <a:ext cx="1728684" cy="2201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Picture 2" descr="D:\skkim337\인에이지\자료\제품자료\2_제안서작성\회사자료\행정업무용소프트웨어선정(GW).gif">
            <a:extLst>
              <a:ext uri="{FF2B5EF4-FFF2-40B4-BE49-F238E27FC236}">
                <a16:creationId xmlns:a16="http://schemas.microsoft.com/office/drawing/2014/main" id="{EDAD3414-BEF3-40BE-86CC-D5E8C639E3B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2391" y="4729161"/>
            <a:ext cx="1516380" cy="19758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BD4DDCD9-4B79-4A6C-8323-87F330275AED}"/>
              </a:ext>
            </a:extLst>
          </p:cNvPr>
          <p:cNvSpPr/>
          <p:nvPr/>
        </p:nvSpPr>
        <p:spPr>
          <a:xfrm>
            <a:off x="3012853" y="4616108"/>
            <a:ext cx="1728684" cy="2201996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 descr="gs.jpg">
            <a:extLst>
              <a:ext uri="{FF2B5EF4-FFF2-40B4-BE49-F238E27FC236}">
                <a16:creationId xmlns:a16="http://schemas.microsoft.com/office/drawing/2014/main" id="{18962D44-693E-4975-82B6-A2B02794722B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9710" y="4731777"/>
            <a:ext cx="1514732" cy="19789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5E6A8547-EC5F-49B2-BE14-6A42A7C905F0}"/>
              </a:ext>
            </a:extLst>
          </p:cNvPr>
          <p:cNvSpPr/>
          <p:nvPr/>
        </p:nvSpPr>
        <p:spPr>
          <a:xfrm>
            <a:off x="1107853" y="4616108"/>
            <a:ext cx="1728684" cy="22019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Picture 7" descr="C:\skkim\인에이지\기획\등록증\webmail.gif">
            <a:extLst>
              <a:ext uri="{FF2B5EF4-FFF2-40B4-BE49-F238E27FC236}">
                <a16:creationId xmlns:a16="http://schemas.microsoft.com/office/drawing/2014/main" id="{1F8BBBBA-C04D-4265-9A1C-2975937477D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3687" y="4732784"/>
            <a:ext cx="1518704" cy="1978918"/>
          </a:xfrm>
          <a:prstGeom prst="rect">
            <a:avLst/>
          </a:prstGeom>
          <a:noFill/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FB2852D3-6F47-4548-B74C-9A889AD3D5DC}"/>
              </a:ext>
            </a:extLst>
          </p:cNvPr>
          <p:cNvSpPr/>
          <p:nvPr/>
        </p:nvSpPr>
        <p:spPr>
          <a:xfrm>
            <a:off x="6851428" y="4616108"/>
            <a:ext cx="1728684" cy="2201996"/>
          </a:xfrm>
          <a:prstGeom prst="rect">
            <a:avLst/>
          </a:prstGeom>
          <a:solidFill>
            <a:srgbClr val="FF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Picture 8" descr="C:\skkim\인에이지\기획\등록증\webmailnet.gif">
            <a:extLst>
              <a:ext uri="{FF2B5EF4-FFF2-40B4-BE49-F238E27FC236}">
                <a16:creationId xmlns:a16="http://schemas.microsoft.com/office/drawing/2014/main" id="{59C112D7-669C-42AC-AF16-55E9A042B83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5358" y="4729342"/>
            <a:ext cx="1516244" cy="1975712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B94F63-43CB-45CD-B8FA-F5AAF18108E8}"/>
              </a:ext>
            </a:extLst>
          </p:cNvPr>
          <p:cNvSpPr txBox="1"/>
          <p:nvPr/>
        </p:nvSpPr>
        <p:spPr>
          <a:xfrm>
            <a:off x="1537851" y="1330801"/>
            <a:ext cx="1293944" cy="2475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회사명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대표자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사업분야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주소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전화번호</a:t>
            </a:r>
          </a:p>
          <a:p>
            <a:pPr lvl="0" algn="ctr" defTabSz="893103" latinLnBrk="0">
              <a:lnSpc>
                <a:spcPts val="3000"/>
              </a:lnSpc>
              <a:spcAft>
                <a:spcPts val="2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 설립 연도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630691-513B-4895-BCE6-818C40732435}"/>
              </a:ext>
            </a:extLst>
          </p:cNvPr>
          <p:cNvSpPr txBox="1"/>
          <p:nvPr/>
        </p:nvSpPr>
        <p:spPr>
          <a:xfrm>
            <a:off x="3242055" y="1330801"/>
            <a:ext cx="5716188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㈜</a:t>
            </a:r>
            <a:r>
              <a:rPr lang="ko-KR" altLang="en-US" sz="1400" kern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인에이지</a:t>
            </a:r>
            <a:endParaRPr lang="en-US" altLang="ko-KR" sz="140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 승 훈 </a:t>
            </a: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400" kern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웹메일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 기업솔루션 전문 개발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구축                          </a:t>
            </a: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서울시 송파구 </a:t>
            </a:r>
            <a:r>
              <a:rPr lang="ko-KR" altLang="en-US" sz="1400" kern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법원로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길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26, H</a:t>
            </a:r>
            <a:r>
              <a:rPr lang="ko-KR" altLang="en-US" sz="1400" kern="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비지니스파크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D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803,804,805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</a:t>
            </a:r>
            <a:endParaRPr lang="en-US" altLang="ko-KR" sz="140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1600-4730 / 070-7611-7710</a:t>
            </a:r>
          </a:p>
          <a:p>
            <a:pPr lvl="0" defTabSz="893103" latinLnBrk="0">
              <a:lnSpc>
                <a:spcPts val="3000"/>
              </a:lnSpc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1999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400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endParaRPr lang="en-US" altLang="ko-KR" sz="1400" kern="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F2197D-BF7D-45E1-BE21-22AD69DA7FA5}"/>
              </a:ext>
            </a:extLst>
          </p:cNvPr>
          <p:cNvSpPr txBox="1"/>
          <p:nvPr/>
        </p:nvSpPr>
        <p:spPr>
          <a:xfrm>
            <a:off x="0" y="297030"/>
            <a:ext cx="10058400" cy="50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회사소개</a:t>
            </a:r>
            <a:endParaRPr lang="en-US" altLang="ko-KR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20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/>
          <p:cNvGrpSpPr/>
          <p:nvPr/>
        </p:nvGrpSpPr>
        <p:grpSpPr>
          <a:xfrm>
            <a:off x="0" y="-30822"/>
            <a:ext cx="10236330" cy="7849456"/>
            <a:chOff x="2035968" y="-3634"/>
            <a:chExt cx="10156032" cy="6868725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CBEF14B-B6CD-4EB1-B4C0-8941A3E78D6E}"/>
                </a:ext>
              </a:extLst>
            </p:cNvPr>
            <p:cNvSpPr/>
            <p:nvPr/>
          </p:nvSpPr>
          <p:spPr>
            <a:xfrm>
              <a:off x="6199464" y="-1"/>
              <a:ext cx="5992536" cy="6865091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aphicFrame>
          <p:nvGraphicFramePr>
            <p:cNvPr id="5" name="개체 4">
              <a:extLst>
                <a:ext uri="{FF2B5EF4-FFF2-40B4-BE49-F238E27FC236}">
                  <a16:creationId xmlns:a16="http://schemas.microsoft.com/office/drawing/2014/main" id="{4FF86D57-0894-4349-97B7-B5B1D75368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35968" y="-3634"/>
            <a:ext cx="4163496" cy="6868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2534040" imgH="4179960" progId="">
                    <p:embed/>
                  </p:oleObj>
                </mc:Choice>
                <mc:Fallback>
                  <p:oleObj r:id="rId2" imgW="2534040" imgH="41799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>
                          <a:alphaModFix amt="75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035968" y="-3634"/>
                          <a:ext cx="4163496" cy="6868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사각형: 둥근 모서리 62">
              <a:extLst>
                <a:ext uri="{FF2B5EF4-FFF2-40B4-BE49-F238E27FC236}">
                  <a16:creationId xmlns:a16="http://schemas.microsoft.com/office/drawing/2014/main" id="{7021FA01-2D06-4130-B094-3C4745584DBE}"/>
                </a:ext>
              </a:extLst>
            </p:cNvPr>
            <p:cNvSpPr/>
            <p:nvPr/>
          </p:nvSpPr>
          <p:spPr>
            <a:xfrm>
              <a:off x="5747654" y="1260623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1999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사각형: 둥근 모서리 63">
              <a:extLst>
                <a:ext uri="{FF2B5EF4-FFF2-40B4-BE49-F238E27FC236}">
                  <a16:creationId xmlns:a16="http://schemas.microsoft.com/office/drawing/2014/main" id="{B3869352-B116-442C-A411-D739937E3B05}"/>
                </a:ext>
              </a:extLst>
            </p:cNvPr>
            <p:cNvSpPr/>
            <p:nvPr/>
          </p:nvSpPr>
          <p:spPr>
            <a:xfrm>
              <a:off x="5747654" y="1946423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2001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사각형: 둥근 모서리 66">
              <a:extLst>
                <a:ext uri="{FF2B5EF4-FFF2-40B4-BE49-F238E27FC236}">
                  <a16:creationId xmlns:a16="http://schemas.microsoft.com/office/drawing/2014/main" id="{E160EABD-933B-480C-9B5C-5DFDFB0CE649}"/>
                </a:ext>
              </a:extLst>
            </p:cNvPr>
            <p:cNvSpPr/>
            <p:nvPr/>
          </p:nvSpPr>
          <p:spPr>
            <a:xfrm>
              <a:off x="5747654" y="2635398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2002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" name="사각형: 둥근 모서리 107">
              <a:extLst>
                <a:ext uri="{FF2B5EF4-FFF2-40B4-BE49-F238E27FC236}">
                  <a16:creationId xmlns:a16="http://schemas.microsoft.com/office/drawing/2014/main" id="{293B4FD5-D2B0-4298-B4DC-0DB039D65CFB}"/>
                </a:ext>
              </a:extLst>
            </p:cNvPr>
            <p:cNvSpPr/>
            <p:nvPr/>
          </p:nvSpPr>
          <p:spPr>
            <a:xfrm>
              <a:off x="5747654" y="3324373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2004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사각형: 둥근 모서리 108">
              <a:extLst>
                <a:ext uri="{FF2B5EF4-FFF2-40B4-BE49-F238E27FC236}">
                  <a16:creationId xmlns:a16="http://schemas.microsoft.com/office/drawing/2014/main" id="{D9FBE0DF-76EF-411D-897B-F55BD7CAD8D2}"/>
                </a:ext>
              </a:extLst>
            </p:cNvPr>
            <p:cNvSpPr/>
            <p:nvPr/>
          </p:nvSpPr>
          <p:spPr>
            <a:xfrm>
              <a:off x="5747654" y="4013348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2013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사각형: 둥근 모서리 110">
              <a:extLst>
                <a:ext uri="{FF2B5EF4-FFF2-40B4-BE49-F238E27FC236}">
                  <a16:creationId xmlns:a16="http://schemas.microsoft.com/office/drawing/2014/main" id="{B2D4E4E3-731B-4612-AACA-1F83B4AC32AF}"/>
                </a:ext>
              </a:extLst>
            </p:cNvPr>
            <p:cNvSpPr/>
            <p:nvPr/>
          </p:nvSpPr>
          <p:spPr>
            <a:xfrm>
              <a:off x="5747654" y="4703910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2014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" name="사각형: 둥근 모서리 113">
              <a:extLst>
                <a:ext uri="{FF2B5EF4-FFF2-40B4-BE49-F238E27FC236}">
                  <a16:creationId xmlns:a16="http://schemas.microsoft.com/office/drawing/2014/main" id="{46D21AF4-EC11-4A9A-B3E6-094B3361F52B}"/>
                </a:ext>
              </a:extLst>
            </p:cNvPr>
            <p:cNvSpPr/>
            <p:nvPr/>
          </p:nvSpPr>
          <p:spPr>
            <a:xfrm>
              <a:off x="5747654" y="5396060"/>
              <a:ext cx="1585724" cy="419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4285F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2015</a:t>
              </a:r>
              <a:endParaRPr lang="ko-KR" altLang="en-US" b="1" dirty="0"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6F3443-6057-499C-BE5E-5CF1A88682DB}"/>
                </a:ext>
              </a:extLst>
            </p:cNvPr>
            <p:cNvSpPr txBox="1"/>
            <p:nvPr/>
          </p:nvSpPr>
          <p:spPr>
            <a:xfrm>
              <a:off x="2035968" y="304607"/>
              <a:ext cx="10156032" cy="44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altLang="ko-KR" sz="2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HISTORY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F28C1B-BBBE-40D0-B569-D58C54C5A132}"/>
                </a:ext>
              </a:extLst>
            </p:cNvPr>
            <p:cNvSpPr txBox="1"/>
            <p:nvPr/>
          </p:nvSpPr>
          <p:spPr>
            <a:xfrm>
              <a:off x="7501380" y="1308762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법인 설립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5C5B23-3906-4A53-A3C1-DCE58D4D581D}"/>
                </a:ext>
              </a:extLst>
            </p:cNvPr>
            <p:cNvSpPr txBox="1"/>
            <p:nvPr/>
          </p:nvSpPr>
          <p:spPr>
            <a:xfrm>
              <a:off x="7501380" y="1804033"/>
              <a:ext cx="442114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Windows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서버 기반 메일엔진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</a:t>
              </a:r>
              <a:r>
                <a:rPr lang="en-US" altLang="ko-KR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Mailserver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/ </a:t>
              </a:r>
            </a:p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 메일 솔루션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G-Webmail 1.0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개발</a:t>
              </a:r>
              <a:endPara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 기반의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Windows </a:t>
              </a:r>
              <a:r>
                <a:rPr lang="ko-KR" altLang="en-US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서버용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그룹웨어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G-Ware 1.0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개발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FE0FA2-3B0C-44FD-B979-F3FCC8AE2362}"/>
                </a:ext>
              </a:extLst>
            </p:cNvPr>
            <p:cNvSpPr txBox="1"/>
            <p:nvPr/>
          </p:nvSpPr>
          <p:spPr>
            <a:xfrm>
              <a:off x="7501380" y="3375687"/>
              <a:ext cx="2858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행정업무용 적합성 소프트웨어 선정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910696-A410-417D-BA8B-DC6910D1482E}"/>
                </a:ext>
              </a:extLst>
            </p:cNvPr>
            <p:cNvSpPr txBox="1"/>
            <p:nvPr/>
          </p:nvSpPr>
          <p:spPr>
            <a:xfrm>
              <a:off x="7501380" y="4051962"/>
              <a:ext cx="3607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Microsoft Gold Partner &amp; ISV Partner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인증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2D41D8-C3ED-4520-BB9B-3DA1080102C3}"/>
                </a:ext>
              </a:extLst>
            </p:cNvPr>
            <p:cNvSpPr txBox="1"/>
            <p:nvPr/>
          </p:nvSpPr>
          <p:spPr>
            <a:xfrm>
              <a:off x="7501380" y="4756812"/>
              <a:ext cx="2643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GS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소프트웨어 품질 인증서 인증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EAF42B-78DE-4FF6-A7A9-6119BBEF51F1}"/>
                </a:ext>
              </a:extLst>
            </p:cNvPr>
            <p:cNvSpPr txBox="1"/>
            <p:nvPr/>
          </p:nvSpPr>
          <p:spPr>
            <a:xfrm>
              <a:off x="7501380" y="5452137"/>
              <a:ext cx="2521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하이서울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우수기업 브랜드 선정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D81C252D-851D-45D5-B4C8-E2396AB6AB95}"/>
                </a:ext>
              </a:extLst>
            </p:cNvPr>
            <p:cNvGrpSpPr/>
            <p:nvPr/>
          </p:nvGrpSpPr>
          <p:grpSpPr>
            <a:xfrm>
              <a:off x="10361924" y="5599144"/>
              <a:ext cx="1644639" cy="1085653"/>
              <a:chOff x="9995530" y="2933453"/>
              <a:chExt cx="1644639" cy="1085653"/>
            </a:xfrm>
          </p:grpSpPr>
          <p:sp>
            <p:nvSpPr>
              <p:cNvPr id="21" name="사각형: 둥근 모서리 138">
                <a:extLst>
                  <a:ext uri="{FF2B5EF4-FFF2-40B4-BE49-F238E27FC236}">
                    <a16:creationId xmlns:a16="http://schemas.microsoft.com/office/drawing/2014/main" id="{E23B26F5-97C2-4FB2-B83C-02F3A0339281}"/>
                  </a:ext>
                </a:extLst>
              </p:cNvPr>
              <p:cNvSpPr/>
              <p:nvPr/>
            </p:nvSpPr>
            <p:spPr>
              <a:xfrm>
                <a:off x="9995530" y="2933453"/>
                <a:ext cx="1644639" cy="1085653"/>
              </a:xfrm>
              <a:prstGeom prst="roundRect">
                <a:avLst>
                  <a:gd name="adj" fmla="val 5262"/>
                </a:avLst>
              </a:prstGeom>
              <a:solidFill>
                <a:srgbClr val="FF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별: 꼭짓점 5개 139">
                <a:extLst>
                  <a:ext uri="{FF2B5EF4-FFF2-40B4-BE49-F238E27FC236}">
                    <a16:creationId xmlns:a16="http://schemas.microsoft.com/office/drawing/2014/main" id="{C0718CD8-694B-4E43-B520-87CF974E0B8F}"/>
                  </a:ext>
                </a:extLst>
              </p:cNvPr>
              <p:cNvSpPr/>
              <p:nvPr/>
            </p:nvSpPr>
            <p:spPr>
              <a:xfrm>
                <a:off x="10085282" y="3036058"/>
                <a:ext cx="293932" cy="293932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별: 꼭짓점 5개 140">
                <a:extLst>
                  <a:ext uri="{FF2B5EF4-FFF2-40B4-BE49-F238E27FC236}">
                    <a16:creationId xmlns:a16="http://schemas.microsoft.com/office/drawing/2014/main" id="{FCCFD4B0-9D01-4C5E-A876-126E34E31F5E}"/>
                  </a:ext>
                </a:extLst>
              </p:cNvPr>
              <p:cNvSpPr/>
              <p:nvPr/>
            </p:nvSpPr>
            <p:spPr>
              <a:xfrm rot="671957">
                <a:off x="10431594" y="2989698"/>
                <a:ext cx="89414" cy="89414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별: 꼭짓점 5개 141">
                <a:extLst>
                  <a:ext uri="{FF2B5EF4-FFF2-40B4-BE49-F238E27FC236}">
                    <a16:creationId xmlns:a16="http://schemas.microsoft.com/office/drawing/2014/main" id="{93CF3BEF-215A-47C1-988B-0B10E3F82371}"/>
                  </a:ext>
                </a:extLst>
              </p:cNvPr>
              <p:cNvSpPr/>
              <p:nvPr/>
            </p:nvSpPr>
            <p:spPr>
              <a:xfrm rot="1903920">
                <a:off x="10534137" y="3131291"/>
                <a:ext cx="89414" cy="89414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별: 꼭짓점 5개 142">
                <a:extLst>
                  <a:ext uri="{FF2B5EF4-FFF2-40B4-BE49-F238E27FC236}">
                    <a16:creationId xmlns:a16="http://schemas.microsoft.com/office/drawing/2014/main" id="{FC2E4C16-65F3-49E1-A23C-5B4FE5316308}"/>
                  </a:ext>
                </a:extLst>
              </p:cNvPr>
              <p:cNvSpPr/>
              <p:nvPr/>
            </p:nvSpPr>
            <p:spPr>
              <a:xfrm>
                <a:off x="10534137" y="3292769"/>
                <a:ext cx="89414" cy="89414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별: 꼭짓점 5개 143">
                <a:extLst>
                  <a:ext uri="{FF2B5EF4-FFF2-40B4-BE49-F238E27FC236}">
                    <a16:creationId xmlns:a16="http://schemas.microsoft.com/office/drawing/2014/main" id="{6A9944A4-164A-4121-8E58-1C0376141BAD}"/>
                  </a:ext>
                </a:extLst>
              </p:cNvPr>
              <p:cNvSpPr/>
              <p:nvPr/>
            </p:nvSpPr>
            <p:spPr>
              <a:xfrm rot="984744">
                <a:off x="10431594" y="3429000"/>
                <a:ext cx="89414" cy="89414"/>
              </a:xfrm>
              <a:prstGeom prst="star5">
                <a:avLst/>
              </a:prstGeom>
              <a:solidFill>
                <a:srgbClr val="FF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CBBC4532-F11A-41D5-B825-003FE6C864BD}"/>
                </a:ext>
              </a:extLst>
            </p:cNvPr>
            <p:cNvSpPr/>
            <p:nvPr/>
          </p:nvSpPr>
          <p:spPr>
            <a:xfrm>
              <a:off x="7585074" y="2807674"/>
              <a:ext cx="2438149" cy="45719"/>
            </a:xfrm>
            <a:prstGeom prst="rect">
              <a:avLst/>
            </a:prstGeom>
            <a:solidFill>
              <a:srgbClr val="2175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36847333-45BD-4DF5-9BE1-A0851C4556D7}"/>
                </a:ext>
              </a:extLst>
            </p:cNvPr>
            <p:cNvSpPr/>
            <p:nvPr/>
          </p:nvSpPr>
          <p:spPr>
            <a:xfrm>
              <a:off x="7585074" y="3001349"/>
              <a:ext cx="3877925" cy="45719"/>
            </a:xfrm>
            <a:prstGeom prst="rect">
              <a:avLst/>
            </a:prstGeom>
            <a:solidFill>
              <a:srgbClr val="2175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38CE5068-07EE-4BA1-AD53-E1C6ACA3F56F}"/>
                </a:ext>
              </a:extLst>
            </p:cNvPr>
            <p:cNvSpPr/>
            <p:nvPr/>
          </p:nvSpPr>
          <p:spPr>
            <a:xfrm>
              <a:off x="10326243" y="5902668"/>
              <a:ext cx="1807433" cy="752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buSzPct val="100000"/>
              </a:pPr>
              <a:r>
                <a:rPr lang="ko-KR" altLang="en-US" sz="11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중국법인</a:t>
              </a:r>
              <a:r>
                <a:rPr lang="en-US" altLang="ko-KR" sz="11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북경</a:t>
              </a:r>
              <a:r>
                <a:rPr lang="en-US" altLang="ko-KR" sz="11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ct val="200000"/>
                </a:lnSpc>
                <a:buSzPct val="100000"/>
                <a:buFont typeface="Arial" pitchFamily="34" charset="0"/>
                <a:buChar char="•"/>
              </a:pP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‘05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년부터 운영</a:t>
              </a:r>
              <a:endPara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85725" indent="-85725">
                <a:lnSpc>
                  <a:spcPct val="130000"/>
                </a:lnSpc>
                <a:buSzPct val="100000"/>
                <a:buFont typeface="Arial" pitchFamily="34" charset="0"/>
                <a:buChar char="•"/>
              </a:pP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하나은행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,KB 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중국법인 등 다수</a:t>
              </a:r>
              <a:endParaRPr lang="ko-KR" altLang="ko-KR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B63E80-E6C7-412F-BF83-68EA7338E36C}"/>
                </a:ext>
              </a:extLst>
            </p:cNvPr>
            <p:cNvSpPr txBox="1"/>
            <p:nvPr/>
          </p:nvSpPr>
          <p:spPr>
            <a:xfrm>
              <a:off x="7501380" y="2591204"/>
              <a:ext cx="4065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국내 최초 닷넷 기반의 그룹웨어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</a:p>
            <a:p>
              <a:r>
                <a:rPr lang="ko-KR" altLang="en-US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웹메일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솔루션 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</a:t>
              </a:r>
              <a:r>
                <a:rPr lang="en-US" altLang="ko-KR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Ware.Net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G-</a:t>
              </a:r>
              <a:r>
                <a:rPr lang="en-US" altLang="ko-KR" sz="1400" b="1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Webmail.Net</a:t>
              </a:r>
              <a:r>
                <a:rPr lang="en-US" altLang="ko-KR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개발</a:t>
              </a:r>
              <a:endPara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966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50">
            <a:extLst>
              <a:ext uri="{FF2B5EF4-FFF2-40B4-BE49-F238E27FC236}">
                <a16:creationId xmlns:a16="http://schemas.microsoft.com/office/drawing/2014/main" id="{440502FB-4F48-4D9E-AEA8-26771CBF1074}"/>
              </a:ext>
            </a:extLst>
          </p:cNvPr>
          <p:cNvSpPr/>
          <p:nvPr/>
        </p:nvSpPr>
        <p:spPr>
          <a:xfrm>
            <a:off x="2224144" y="2118929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51">
            <a:extLst>
              <a:ext uri="{FF2B5EF4-FFF2-40B4-BE49-F238E27FC236}">
                <a16:creationId xmlns:a16="http://schemas.microsoft.com/office/drawing/2014/main" id="{DCEC25DC-9E08-453E-8F4F-7A66582FC88C}"/>
              </a:ext>
            </a:extLst>
          </p:cNvPr>
          <p:cNvSpPr/>
          <p:nvPr/>
        </p:nvSpPr>
        <p:spPr>
          <a:xfrm>
            <a:off x="4143653" y="2118929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2">
            <a:extLst>
              <a:ext uri="{FF2B5EF4-FFF2-40B4-BE49-F238E27FC236}">
                <a16:creationId xmlns:a16="http://schemas.microsoft.com/office/drawing/2014/main" id="{D8E88FFA-E31D-47DE-A7EB-5613BBEA651C}"/>
              </a:ext>
            </a:extLst>
          </p:cNvPr>
          <p:cNvSpPr/>
          <p:nvPr/>
        </p:nvSpPr>
        <p:spPr>
          <a:xfrm>
            <a:off x="6073101" y="2118929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53">
            <a:extLst>
              <a:ext uri="{FF2B5EF4-FFF2-40B4-BE49-F238E27FC236}">
                <a16:creationId xmlns:a16="http://schemas.microsoft.com/office/drawing/2014/main" id="{B9293E61-3B30-4BD2-8DD2-7AAA3679EDE8}"/>
              </a:ext>
            </a:extLst>
          </p:cNvPr>
          <p:cNvSpPr/>
          <p:nvPr/>
        </p:nvSpPr>
        <p:spPr>
          <a:xfrm>
            <a:off x="8002549" y="2118929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6">
            <a:extLst>
              <a:ext uri="{FF2B5EF4-FFF2-40B4-BE49-F238E27FC236}">
                <a16:creationId xmlns:a16="http://schemas.microsoft.com/office/drawing/2014/main" id="{5297457A-32A9-44F9-A1A3-278CFE068DE2}"/>
              </a:ext>
            </a:extLst>
          </p:cNvPr>
          <p:cNvSpPr/>
          <p:nvPr/>
        </p:nvSpPr>
        <p:spPr>
          <a:xfrm>
            <a:off x="316910" y="381789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77">
            <a:extLst>
              <a:ext uri="{FF2B5EF4-FFF2-40B4-BE49-F238E27FC236}">
                <a16:creationId xmlns:a16="http://schemas.microsoft.com/office/drawing/2014/main" id="{BA2A626C-DD82-45EE-8E21-271CD5B6B797}"/>
              </a:ext>
            </a:extLst>
          </p:cNvPr>
          <p:cNvSpPr/>
          <p:nvPr/>
        </p:nvSpPr>
        <p:spPr>
          <a:xfrm>
            <a:off x="2224144" y="381789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79">
            <a:extLst>
              <a:ext uri="{FF2B5EF4-FFF2-40B4-BE49-F238E27FC236}">
                <a16:creationId xmlns:a16="http://schemas.microsoft.com/office/drawing/2014/main" id="{0C239460-EDA0-430C-A81E-169FFF4E4350}"/>
              </a:ext>
            </a:extLst>
          </p:cNvPr>
          <p:cNvSpPr/>
          <p:nvPr/>
        </p:nvSpPr>
        <p:spPr>
          <a:xfrm>
            <a:off x="4143653" y="381789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80">
            <a:extLst>
              <a:ext uri="{FF2B5EF4-FFF2-40B4-BE49-F238E27FC236}">
                <a16:creationId xmlns:a16="http://schemas.microsoft.com/office/drawing/2014/main" id="{21FEAB5C-44EF-427C-B584-C6A395A58BC6}"/>
              </a:ext>
            </a:extLst>
          </p:cNvPr>
          <p:cNvSpPr/>
          <p:nvPr/>
        </p:nvSpPr>
        <p:spPr>
          <a:xfrm>
            <a:off x="6073101" y="381789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87">
            <a:extLst>
              <a:ext uri="{FF2B5EF4-FFF2-40B4-BE49-F238E27FC236}">
                <a16:creationId xmlns:a16="http://schemas.microsoft.com/office/drawing/2014/main" id="{858C4E3E-AC73-4187-B352-9B771B835950}"/>
              </a:ext>
            </a:extLst>
          </p:cNvPr>
          <p:cNvSpPr/>
          <p:nvPr/>
        </p:nvSpPr>
        <p:spPr>
          <a:xfrm>
            <a:off x="316910" y="5516855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88">
            <a:extLst>
              <a:ext uri="{FF2B5EF4-FFF2-40B4-BE49-F238E27FC236}">
                <a16:creationId xmlns:a16="http://schemas.microsoft.com/office/drawing/2014/main" id="{DD925190-BC08-4D2D-9EFD-CFF29CE0CF3F}"/>
              </a:ext>
            </a:extLst>
          </p:cNvPr>
          <p:cNvSpPr/>
          <p:nvPr/>
        </p:nvSpPr>
        <p:spPr>
          <a:xfrm>
            <a:off x="2224144" y="5516855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89">
            <a:extLst>
              <a:ext uri="{FF2B5EF4-FFF2-40B4-BE49-F238E27FC236}">
                <a16:creationId xmlns:a16="http://schemas.microsoft.com/office/drawing/2014/main" id="{86051B4C-8245-4382-B161-DFF4C9415132}"/>
              </a:ext>
            </a:extLst>
          </p:cNvPr>
          <p:cNvSpPr/>
          <p:nvPr/>
        </p:nvSpPr>
        <p:spPr>
          <a:xfrm>
            <a:off x="8002549" y="3817892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90">
            <a:extLst>
              <a:ext uri="{FF2B5EF4-FFF2-40B4-BE49-F238E27FC236}">
                <a16:creationId xmlns:a16="http://schemas.microsoft.com/office/drawing/2014/main" id="{72A88E62-8784-46B7-8D72-052F1150BABC}"/>
              </a:ext>
            </a:extLst>
          </p:cNvPr>
          <p:cNvSpPr/>
          <p:nvPr/>
        </p:nvSpPr>
        <p:spPr>
          <a:xfrm>
            <a:off x="4137601" y="5516855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91">
            <a:extLst>
              <a:ext uri="{FF2B5EF4-FFF2-40B4-BE49-F238E27FC236}">
                <a16:creationId xmlns:a16="http://schemas.microsoft.com/office/drawing/2014/main" id="{472A0ECE-933C-4528-8EF7-9856EA24052B}"/>
              </a:ext>
            </a:extLst>
          </p:cNvPr>
          <p:cNvSpPr/>
          <p:nvPr/>
        </p:nvSpPr>
        <p:spPr>
          <a:xfrm>
            <a:off x="6067049" y="5516855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5">
            <a:extLst>
              <a:ext uri="{FF2B5EF4-FFF2-40B4-BE49-F238E27FC236}">
                <a16:creationId xmlns:a16="http://schemas.microsoft.com/office/drawing/2014/main" id="{07212F37-865D-4ECA-8DA6-4CF928131FC0}"/>
              </a:ext>
            </a:extLst>
          </p:cNvPr>
          <p:cNvSpPr/>
          <p:nvPr/>
        </p:nvSpPr>
        <p:spPr>
          <a:xfrm>
            <a:off x="316910" y="2118929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83"/>
          <p:cNvSpPr txBox="1">
            <a:spLocks noChangeArrowheads="1"/>
          </p:cNvSpPr>
          <p:nvPr/>
        </p:nvSpPr>
        <p:spPr bwMode="auto">
          <a:xfrm>
            <a:off x="946183" y="1060655"/>
            <a:ext cx="8232622" cy="49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227" tIns="38114" rIns="76227" bIns="38114" anchor="ctr">
            <a:noAutofit/>
          </a:bodyPr>
          <a:lstStyle/>
          <a:p>
            <a:pPr>
              <a:lnSpc>
                <a:spcPts val="1800"/>
              </a:lnSpc>
              <a:spcBef>
                <a:spcPts val="363"/>
              </a:spcBef>
              <a:spcAft>
                <a:spcPts val="363"/>
              </a:spcAft>
              <a:defRPr/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G-Ware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는 국내외 700여 사이트 구축 경험을 보유하고 있으며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itchFamily="50" charset="-127"/>
              </a:rPr>
              <a:t>그 중에서도 아래와 같이 다년간 대규모 사용자 사이트 구축을 통해서 제품에 대한 안정성을 시장에서 이미 평가 받은 제품입니다.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굴림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3C1130-589D-451C-AF18-2608CC649A72}"/>
              </a:ext>
            </a:extLst>
          </p:cNvPr>
          <p:cNvSpPr txBox="1"/>
          <p:nvPr/>
        </p:nvSpPr>
        <p:spPr>
          <a:xfrm>
            <a:off x="0" y="302381"/>
            <a:ext cx="10058400" cy="50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구축 사례</a:t>
            </a:r>
            <a:endParaRPr lang="en-US" altLang="ko-KR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D7F5C99-9D3B-4F24-819C-6DD3C7C8BB9E}"/>
              </a:ext>
            </a:extLst>
          </p:cNvPr>
          <p:cNvSpPr/>
          <p:nvPr/>
        </p:nvSpPr>
        <p:spPr>
          <a:xfrm>
            <a:off x="383386" y="2778402"/>
            <a:ext cx="157126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[11,000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지식관리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,ERP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ts val="13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오라클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12E069C-98AD-4488-873B-9F8A0FEDDDCB}"/>
              </a:ext>
            </a:extLst>
          </p:cNvPr>
          <p:cNvSpPr/>
          <p:nvPr/>
        </p:nvSpPr>
        <p:spPr>
          <a:xfrm>
            <a:off x="2331808" y="2778402"/>
            <a:ext cx="150233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[5,000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학생메일 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통합정보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5D083B0-AFE2-47D8-B799-40B1F724B029}"/>
              </a:ext>
            </a:extLst>
          </p:cNvPr>
          <p:cNvSpPr/>
          <p:nvPr/>
        </p:nvSpPr>
        <p:spPr>
          <a:xfrm>
            <a:off x="4275381" y="2778402"/>
            <a:ext cx="1463862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[1,700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포함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기간계</a:t>
            </a:r>
            <a:endParaRPr lang="en-US" altLang="ko-KR" sz="100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결재연동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37F49F4-FD54-4859-A295-C45A3A9EEE50}"/>
              </a:ext>
            </a:extLst>
          </p:cNvPr>
          <p:cNvSpPr/>
          <p:nvPr/>
        </p:nvSpPr>
        <p:spPr>
          <a:xfrm>
            <a:off x="6305470" y="2773897"/>
            <a:ext cx="1274708" cy="65659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[1,400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포함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기간계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결재연동 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46A8E45-9100-4DE9-8760-08866F58EB6E}"/>
              </a:ext>
            </a:extLst>
          </p:cNvPr>
          <p:cNvSpPr/>
          <p:nvPr/>
        </p:nvSpPr>
        <p:spPr>
          <a:xfrm>
            <a:off x="8118470" y="2779134"/>
            <a:ext cx="150233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[1,400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포함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다국어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,SAP 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663BBA1-281D-4FE7-833F-864C06D27390}"/>
              </a:ext>
            </a:extLst>
          </p:cNvPr>
          <p:cNvSpPr/>
          <p:nvPr/>
        </p:nvSpPr>
        <p:spPr>
          <a:xfrm>
            <a:off x="6203843" y="6139652"/>
            <a:ext cx="1460656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[1,400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법인카드 결재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,SAP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35D5D4A-B800-4A8E-9674-0376D872F6CD}"/>
              </a:ext>
            </a:extLst>
          </p:cNvPr>
          <p:cNvSpPr/>
          <p:nvPr/>
        </p:nvSpPr>
        <p:spPr>
          <a:xfrm>
            <a:off x="425317" y="4502538"/>
            <a:ext cx="1531188" cy="65659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[1,400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SAP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D7FD5525-1242-4EF0-971B-6427DFD0334B}"/>
              </a:ext>
            </a:extLst>
          </p:cNvPr>
          <p:cNvSpPr/>
          <p:nvPr/>
        </p:nvSpPr>
        <p:spPr>
          <a:xfrm>
            <a:off x="2287550" y="6139606"/>
            <a:ext cx="1622560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[1,000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지식관리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D0AAFCF-9AF2-474C-A0CD-3612CFDA7816}"/>
              </a:ext>
            </a:extLst>
          </p:cNvPr>
          <p:cNvSpPr/>
          <p:nvPr/>
        </p:nvSpPr>
        <p:spPr>
          <a:xfrm>
            <a:off x="4309304" y="4507707"/>
            <a:ext cx="139493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[700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회계전표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법인카드 연동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오라클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545ED7A4-4BEF-4B3B-9AF1-F844D1535E1F}"/>
              </a:ext>
            </a:extLst>
          </p:cNvPr>
          <p:cNvSpPr/>
          <p:nvPr/>
        </p:nvSpPr>
        <p:spPr>
          <a:xfrm>
            <a:off x="4169477" y="6139988"/>
            <a:ext cx="1657825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[700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기간계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연동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타법인겸직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2DF1441-C518-4902-AB90-F6821EA766AC}"/>
              </a:ext>
            </a:extLst>
          </p:cNvPr>
          <p:cNvSpPr/>
          <p:nvPr/>
        </p:nvSpPr>
        <p:spPr>
          <a:xfrm>
            <a:off x="6177886" y="4503419"/>
            <a:ext cx="1521570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ERP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프로젝트관리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060053E-5665-4062-88BF-DB2F429F5D20}"/>
              </a:ext>
            </a:extLst>
          </p:cNvPr>
          <p:cNvSpPr/>
          <p:nvPr/>
        </p:nvSpPr>
        <p:spPr>
          <a:xfrm>
            <a:off x="549204" y="6139606"/>
            <a:ext cx="1274708" cy="65659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E6B8F83-F78D-4A70-8C66-C460E2FACC30}"/>
              </a:ext>
            </a:extLst>
          </p:cNvPr>
          <p:cNvSpPr/>
          <p:nvPr/>
        </p:nvSpPr>
        <p:spPr>
          <a:xfrm>
            <a:off x="2335006" y="4503858"/>
            <a:ext cx="1502334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[560</a:t>
            </a:r>
            <a:r>
              <a:rPr lang="ko-KR" altLang="en-US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포함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문서관리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ctr">
              <a:lnSpc>
                <a:spcPts val="1300"/>
              </a:lnSpc>
            </a:pP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ERP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영림원</a:t>
            </a:r>
            <a:r>
              <a:rPr lang="en-US" altLang="ko-KR" sz="100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8A42E36-76D8-4366-9A31-0CC8BEC2A94C}"/>
              </a:ext>
            </a:extLst>
          </p:cNvPr>
          <p:cNvSpPr/>
          <p:nvPr/>
        </p:nvSpPr>
        <p:spPr>
          <a:xfrm>
            <a:off x="8068890" y="4440643"/>
            <a:ext cx="1627369" cy="82330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[550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그룹웨어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메일 포함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 fontAlgn="ctr">
              <a:lnSpc>
                <a:spcPts val="1300"/>
              </a:lnSpc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메신저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,ERP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(UNIERP),</a:t>
            </a:r>
          </a:p>
          <a:p>
            <a:pPr algn="ctr" fontAlgn="ctr">
              <a:lnSpc>
                <a:spcPts val="13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OTP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pic>
        <p:nvPicPr>
          <p:cNvPr id="36" name="그래픽 14">
            <a:extLst>
              <a:ext uri="{FF2B5EF4-FFF2-40B4-BE49-F238E27FC236}">
                <a16:creationId xmlns:a16="http://schemas.microsoft.com/office/drawing/2014/main" id="{5C955CF9-1380-42D9-8806-6E457D13A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491" y="2310495"/>
            <a:ext cx="714375" cy="295275"/>
          </a:xfrm>
          <a:prstGeom prst="rect">
            <a:avLst/>
          </a:prstGeom>
        </p:spPr>
      </p:pic>
      <p:pic>
        <p:nvPicPr>
          <p:cNvPr id="37" name="그래픽 16">
            <a:extLst>
              <a:ext uri="{FF2B5EF4-FFF2-40B4-BE49-F238E27FC236}">
                <a16:creationId xmlns:a16="http://schemas.microsoft.com/office/drawing/2014/main" id="{3F96842C-636F-4EAA-98A9-E4B8E5757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1316" y="2291445"/>
            <a:ext cx="1000125" cy="333375"/>
          </a:xfrm>
          <a:prstGeom prst="rect">
            <a:avLst/>
          </a:prstGeom>
        </p:spPr>
      </p:pic>
      <p:pic>
        <p:nvPicPr>
          <p:cNvPr id="38" name="그래픽 22">
            <a:extLst>
              <a:ext uri="{FF2B5EF4-FFF2-40B4-BE49-F238E27FC236}">
                <a16:creationId xmlns:a16="http://schemas.microsoft.com/office/drawing/2014/main" id="{515FD12A-D054-4716-8485-CCAEA6E4B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59444" y="2386695"/>
            <a:ext cx="1123950" cy="219075"/>
          </a:xfrm>
          <a:prstGeom prst="rect">
            <a:avLst/>
          </a:prstGeom>
        </p:spPr>
      </p:pic>
      <p:pic>
        <p:nvPicPr>
          <p:cNvPr id="39" name="그래픽 23">
            <a:extLst>
              <a:ext uri="{FF2B5EF4-FFF2-40B4-BE49-F238E27FC236}">
                <a16:creationId xmlns:a16="http://schemas.microsoft.com/office/drawing/2014/main" id="{8D66A720-287B-4B5D-A41E-C4A4E4D4A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6105" y="2320227"/>
            <a:ext cx="1081915" cy="295068"/>
          </a:xfrm>
          <a:prstGeom prst="rect">
            <a:avLst/>
          </a:prstGeom>
        </p:spPr>
      </p:pic>
      <p:pic>
        <p:nvPicPr>
          <p:cNvPr id="40" name="그래픽 24">
            <a:extLst>
              <a:ext uri="{FF2B5EF4-FFF2-40B4-BE49-F238E27FC236}">
                <a16:creationId xmlns:a16="http://schemas.microsoft.com/office/drawing/2014/main" id="{BC45905B-CBFA-4516-8578-201BA1A30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6195" y="2340312"/>
            <a:ext cx="1104900" cy="295275"/>
          </a:xfrm>
          <a:prstGeom prst="rect">
            <a:avLst/>
          </a:prstGeom>
        </p:spPr>
      </p:pic>
      <p:pic>
        <p:nvPicPr>
          <p:cNvPr id="41" name="그래픽 28">
            <a:extLst>
              <a:ext uri="{FF2B5EF4-FFF2-40B4-BE49-F238E27FC236}">
                <a16:creationId xmlns:a16="http://schemas.microsoft.com/office/drawing/2014/main" id="{62D4EEB5-1DE2-4456-A040-0B774C0243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29846" y="5750496"/>
            <a:ext cx="1171575" cy="200025"/>
          </a:xfrm>
          <a:prstGeom prst="rect">
            <a:avLst/>
          </a:prstGeom>
        </p:spPr>
      </p:pic>
      <p:pic>
        <p:nvPicPr>
          <p:cNvPr id="42" name="그래픽 29">
            <a:extLst>
              <a:ext uri="{FF2B5EF4-FFF2-40B4-BE49-F238E27FC236}">
                <a16:creationId xmlns:a16="http://schemas.microsoft.com/office/drawing/2014/main" id="{D2961D36-05E1-47B4-BBAA-A8F3D5B94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7572" y="3979681"/>
            <a:ext cx="533400" cy="371475"/>
          </a:xfrm>
          <a:prstGeom prst="rect">
            <a:avLst/>
          </a:prstGeom>
        </p:spPr>
      </p:pic>
      <p:pic>
        <p:nvPicPr>
          <p:cNvPr id="44" name="그래픽 65">
            <a:extLst>
              <a:ext uri="{FF2B5EF4-FFF2-40B4-BE49-F238E27FC236}">
                <a16:creationId xmlns:a16="http://schemas.microsoft.com/office/drawing/2014/main" id="{AF9B3E5F-3280-490D-9C09-2EC7A1D758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12228" y="5767604"/>
            <a:ext cx="933450" cy="200025"/>
          </a:xfrm>
          <a:prstGeom prst="rect">
            <a:avLst/>
          </a:prstGeom>
        </p:spPr>
      </p:pic>
      <p:pic>
        <p:nvPicPr>
          <p:cNvPr id="45" name="그래픽 66">
            <a:extLst>
              <a:ext uri="{FF2B5EF4-FFF2-40B4-BE49-F238E27FC236}">
                <a16:creationId xmlns:a16="http://schemas.microsoft.com/office/drawing/2014/main" id="{08D88EBE-04E3-49D6-B99C-01851319FA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51257" y="3989620"/>
            <a:ext cx="866775" cy="390525"/>
          </a:xfrm>
          <a:prstGeom prst="rect">
            <a:avLst/>
          </a:prstGeom>
        </p:spPr>
      </p:pic>
      <p:pic>
        <p:nvPicPr>
          <p:cNvPr id="46" name="그래픽 67">
            <a:extLst>
              <a:ext uri="{FF2B5EF4-FFF2-40B4-BE49-F238E27FC236}">
                <a16:creationId xmlns:a16="http://schemas.microsoft.com/office/drawing/2014/main" id="{9F2CB8B0-701D-44EC-9145-E28F06BD6B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49967" y="5640958"/>
            <a:ext cx="857250" cy="419100"/>
          </a:xfrm>
          <a:prstGeom prst="rect">
            <a:avLst/>
          </a:prstGeom>
        </p:spPr>
      </p:pic>
      <p:pic>
        <p:nvPicPr>
          <p:cNvPr id="48" name="그래픽 69">
            <a:extLst>
              <a:ext uri="{FF2B5EF4-FFF2-40B4-BE49-F238E27FC236}">
                <a16:creationId xmlns:a16="http://schemas.microsoft.com/office/drawing/2014/main" id="{DF738255-5170-41E0-9214-E68664E5DF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1763" y="5703540"/>
            <a:ext cx="885825" cy="285750"/>
          </a:xfrm>
          <a:prstGeom prst="rect">
            <a:avLst/>
          </a:prstGeom>
        </p:spPr>
      </p:pic>
      <p:pic>
        <p:nvPicPr>
          <p:cNvPr id="49" name="그래픽 70">
            <a:extLst>
              <a:ext uri="{FF2B5EF4-FFF2-40B4-BE49-F238E27FC236}">
                <a16:creationId xmlns:a16="http://schemas.microsoft.com/office/drawing/2014/main" id="{F9EC124B-3C2F-472B-B735-C733294651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57876" y="4002473"/>
            <a:ext cx="495300" cy="361950"/>
          </a:xfrm>
          <a:prstGeom prst="rect">
            <a:avLst/>
          </a:prstGeom>
        </p:spPr>
      </p:pic>
      <p:pic>
        <p:nvPicPr>
          <p:cNvPr id="50" name="그래픽 71">
            <a:extLst>
              <a:ext uri="{FF2B5EF4-FFF2-40B4-BE49-F238E27FC236}">
                <a16:creationId xmlns:a16="http://schemas.microsoft.com/office/drawing/2014/main" id="{8B59AF7D-6C76-4D42-9B36-7A177B80CE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48598" y="4084870"/>
            <a:ext cx="1219200" cy="152400"/>
          </a:xfrm>
          <a:prstGeom prst="rect">
            <a:avLst/>
          </a:prstGeom>
        </p:spPr>
      </p:pic>
      <p:sp>
        <p:nvSpPr>
          <p:cNvPr id="54" name="사각형: 둥근 모서리 91">
            <a:extLst>
              <a:ext uri="{FF2B5EF4-FFF2-40B4-BE49-F238E27FC236}">
                <a16:creationId xmlns:a16="http://schemas.microsoft.com/office/drawing/2014/main" id="{8F890501-6A25-4A44-B7F3-396BD61FA645}"/>
              </a:ext>
            </a:extLst>
          </p:cNvPr>
          <p:cNvSpPr/>
          <p:nvPr/>
        </p:nvSpPr>
        <p:spPr>
          <a:xfrm>
            <a:off x="8007374" y="5516855"/>
            <a:ext cx="1729780" cy="1567002"/>
          </a:xfrm>
          <a:prstGeom prst="roundRect">
            <a:avLst>
              <a:gd name="adj" fmla="val 6751"/>
            </a:avLst>
          </a:prstGeom>
          <a:solidFill>
            <a:schemeClr val="bg1"/>
          </a:solidFill>
          <a:ln>
            <a:noFill/>
          </a:ln>
          <a:effectLst>
            <a:outerShdw blurRad="76200" dist="254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D16948DC-7A27-409C-9900-A5E594C4CBE8}"/>
              </a:ext>
            </a:extLst>
          </p:cNvPr>
          <p:cNvSpPr/>
          <p:nvPr/>
        </p:nvSpPr>
        <p:spPr>
          <a:xfrm>
            <a:off x="8370993" y="6139652"/>
            <a:ext cx="1007007" cy="7207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>
              <a:lnSpc>
                <a:spcPts val="130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[3,100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ctr" fontAlgn="ctr">
              <a:lnSpc>
                <a:spcPct val="150000"/>
              </a:lnSpc>
            </a:pPr>
            <a:r>
              <a:rPr lang="ko-KR" altLang="en-US" sz="1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웹메일</a:t>
            </a:r>
            <a:endParaRPr lang="en-US" altLang="ko-KR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ctr">
              <a:lnSpc>
                <a:spcPct val="1500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SMS OTP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연동</a:t>
            </a: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9D9401FD-C7E5-4F05-B1BA-7EF0CA91B56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349849" y="4075701"/>
            <a:ext cx="1160146" cy="200390"/>
          </a:xfrm>
          <a:prstGeom prst="rect">
            <a:avLst/>
          </a:prstGeom>
        </p:spPr>
      </p:pic>
      <p:pic>
        <p:nvPicPr>
          <p:cNvPr id="58" name="그래픽 57">
            <a:extLst>
              <a:ext uri="{FF2B5EF4-FFF2-40B4-BE49-F238E27FC236}">
                <a16:creationId xmlns:a16="http://schemas.microsoft.com/office/drawing/2014/main" id="{C31B6A91-6CD4-4E5E-B77D-ED9DC81E12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380518" y="5680709"/>
            <a:ext cx="940040" cy="38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E76E87D-59E0-442B-BE37-5D517803FF10}"/>
              </a:ext>
            </a:extLst>
          </p:cNvPr>
          <p:cNvSpPr/>
          <p:nvPr/>
        </p:nvSpPr>
        <p:spPr>
          <a:xfrm>
            <a:off x="7049729" y="521110"/>
            <a:ext cx="2749206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713A43A-4E1E-4D54-A8FC-E3D0616AFBBE}"/>
              </a:ext>
            </a:extLst>
          </p:cNvPr>
          <p:cNvSpPr/>
          <p:nvPr/>
        </p:nvSpPr>
        <p:spPr>
          <a:xfrm>
            <a:off x="0" y="0"/>
            <a:ext cx="7049729" cy="7772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777B6-F4EF-43FA-AD4E-5E9149154052}"/>
              </a:ext>
            </a:extLst>
          </p:cNvPr>
          <p:cNvSpPr txBox="1"/>
          <p:nvPr/>
        </p:nvSpPr>
        <p:spPr>
          <a:xfrm>
            <a:off x="809188" y="1297703"/>
            <a:ext cx="2323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02. </a:t>
            </a:r>
            <a:r>
              <a:rPr lang="ko-KR" altLang="en-US" sz="3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기능소개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4E98146-2495-4314-B62B-E135FBC18123}"/>
              </a:ext>
            </a:extLst>
          </p:cNvPr>
          <p:cNvGrpSpPr/>
          <p:nvPr/>
        </p:nvGrpSpPr>
        <p:grpSpPr>
          <a:xfrm>
            <a:off x="4817807" y="3613400"/>
            <a:ext cx="4981128" cy="4159000"/>
            <a:chOff x="4085237" y="3476625"/>
            <a:chExt cx="5144940" cy="4295775"/>
          </a:xfrm>
        </p:grpSpPr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08AF81BB-8CC2-4E2B-A311-FB9BAB405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5237" y="3476625"/>
              <a:ext cx="5144940" cy="429577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A8708BE-72B9-4C9C-A816-69BF2B36F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9682" y="3650266"/>
              <a:ext cx="4795828" cy="2747849"/>
            </a:xfrm>
            <a:prstGeom prst="rect">
              <a:avLst/>
            </a:prstGeom>
          </p:spPr>
        </p:pic>
      </p:grpSp>
      <p:pic>
        <p:nvPicPr>
          <p:cNvPr id="15" name="그래픽 14">
            <a:extLst>
              <a:ext uri="{FF2B5EF4-FFF2-40B4-BE49-F238E27FC236}">
                <a16:creationId xmlns:a16="http://schemas.microsoft.com/office/drawing/2014/main" id="{B8C01083-1948-440F-B5F0-615E357E7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948" y="7415646"/>
            <a:ext cx="1087736" cy="15159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AD7A785-3A80-4F54-9437-74018F4F4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805" y="3781511"/>
            <a:ext cx="4643132" cy="2660359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809188" y="2395537"/>
            <a:ext cx="3238464" cy="3494931"/>
            <a:chOff x="1260595" y="2616916"/>
            <a:chExt cx="3238464" cy="34949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BD8466-74CF-4E68-8960-47320D3C35D2}"/>
                </a:ext>
              </a:extLst>
            </p:cNvPr>
            <p:cNvSpPr txBox="1"/>
            <p:nvPr/>
          </p:nvSpPr>
          <p:spPr>
            <a:xfrm>
              <a:off x="1260595" y="2616916"/>
              <a:ext cx="1132041" cy="3494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5500"/>
                </a:lnSpc>
              </a:pPr>
              <a:r>
                <a:rPr lang="ko-KR" altLang="en-US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프로젝트</a:t>
              </a:r>
              <a:endPara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ts val="5500"/>
                </a:lnSpc>
              </a:pPr>
              <a:r>
                <a:rPr lang="ko-KR" altLang="en-US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게시판</a:t>
              </a:r>
              <a:endPara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ts val="5500"/>
                </a:lnSpc>
              </a:pPr>
              <a:r>
                <a:rPr lang="ko-KR" altLang="en-US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일정</a:t>
              </a:r>
              <a:r>
                <a:rPr lang="en-US" altLang="ko-KR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700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할일</a:t>
              </a:r>
              <a:endPara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ts val="5500"/>
                </a:lnSpc>
              </a:pPr>
              <a:r>
                <a:rPr lang="ko-KR" altLang="en-US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설문</a:t>
              </a:r>
              <a:endPara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ts val="5500"/>
                </a:lnSpc>
              </a:pPr>
              <a:r>
                <a:rPr lang="ko-KR" altLang="en-US" sz="1700" dirty="0" err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파일함</a:t>
              </a:r>
              <a:endPara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A80627-12DD-4C7E-9A13-0EDAD992AF7C}"/>
                </a:ext>
              </a:extLst>
            </p:cNvPr>
            <p:cNvSpPr txBox="1"/>
            <p:nvPr/>
          </p:nvSpPr>
          <p:spPr>
            <a:xfrm>
              <a:off x="3493656" y="2616916"/>
              <a:ext cx="1005403" cy="2789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5500"/>
                </a:lnSpc>
              </a:pPr>
              <a:r>
                <a:rPr lang="ko-KR" altLang="en-US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채팅</a:t>
              </a:r>
              <a:endPara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ts val="5500"/>
                </a:lnSpc>
              </a:pPr>
              <a:r>
                <a:rPr lang="en-US" altLang="ko-KR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My</a:t>
              </a:r>
            </a:p>
            <a:p>
              <a:pPr>
                <a:lnSpc>
                  <a:spcPts val="5500"/>
                </a:lnSpc>
              </a:pPr>
              <a:r>
                <a:rPr lang="ko-KR" altLang="en-US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알림</a:t>
              </a:r>
              <a:endPara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ts val="5500"/>
                </a:lnSpc>
              </a:pPr>
              <a:r>
                <a:rPr lang="ko-KR" altLang="en-US" sz="17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즐겨찾기</a:t>
              </a:r>
              <a:endParaRPr lang="en-US" altLang="ko-KR" sz="1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4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59C8E-32F6-4019-B22C-92DB4A050133}"/>
              </a:ext>
            </a:extLst>
          </p:cNvPr>
          <p:cNvSpPr txBox="1"/>
          <p:nvPr/>
        </p:nvSpPr>
        <p:spPr>
          <a:xfrm>
            <a:off x="278948" y="251527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협업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B7B09F-813F-4C07-A4EA-A34488C50718}"/>
              </a:ext>
            </a:extLst>
          </p:cNvPr>
          <p:cNvCxnSpPr>
            <a:cxnSpLocks/>
          </p:cNvCxnSpPr>
          <p:nvPr/>
        </p:nvCxnSpPr>
        <p:spPr>
          <a:xfrm>
            <a:off x="1388466" y="760274"/>
            <a:ext cx="8329955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8D3C4D19-3B5F-4251-AE30-DBD698714F30}"/>
              </a:ext>
            </a:extLst>
          </p:cNvPr>
          <p:cNvSpPr/>
          <p:nvPr/>
        </p:nvSpPr>
        <p:spPr>
          <a:xfrm>
            <a:off x="337940" y="733425"/>
            <a:ext cx="1533183" cy="49709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83">
            <a:extLst>
              <a:ext uri="{FF2B5EF4-FFF2-40B4-BE49-F238E27FC236}">
                <a16:creationId xmlns:a16="http://schemas.microsoft.com/office/drawing/2014/main" id="{4BBCC1BF-AF70-49DB-90B0-ECAC354D4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0" y="855860"/>
            <a:ext cx="9628354" cy="95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eaLnBrk="0" hangingPunct="0">
              <a:lnSpc>
                <a:spcPts val="3700"/>
              </a:lnSpc>
              <a:spcAft>
                <a:spcPts val="200"/>
              </a:spcAft>
            </a:pP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프로젝트를 진행할 때</a:t>
            </a:r>
            <a:r>
              <a:rPr lang="en-US" altLang="ko-KR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rgbClr val="4285F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보다 효율적으로 </a:t>
            </a:r>
            <a:r>
              <a:rPr lang="ko-KR" altLang="en-US" sz="20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rPr>
              <a:t>관리할 수 있는 기능</a:t>
            </a:r>
            <a:endParaRPr lang="en-US" altLang="ko-KR" sz="2000" b="1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rgbClr val="4285F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83">
            <a:extLst>
              <a:ext uri="{FF2B5EF4-FFF2-40B4-BE49-F238E27FC236}">
                <a16:creationId xmlns:a16="http://schemas.microsoft.com/office/drawing/2014/main" id="{6D8532B4-69DA-4E69-833B-A1309E108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49" y="1473769"/>
            <a:ext cx="9628353" cy="6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09" tIns="41505" rIns="83009" bIns="41505" anchor="t">
            <a:noAutofit/>
          </a:bodyPr>
          <a:lstStyle/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사내에서 진행되는 다양한 프로젝트들을 편리하게 관리하는 기능</a:t>
            </a:r>
            <a:endParaRPr lang="en-US" altLang="ko-KR" sz="1100" spc="-70" dirty="0">
              <a:ln>
                <a:solidFill>
                  <a:srgbClr val="284052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71450" indent="-171450" eaLnBrk="0" latinLnBrk="0" hangingPunct="0">
              <a:lnSpc>
                <a:spcPts val="1800"/>
              </a:lnSpc>
              <a:spcAft>
                <a:spcPts val="200"/>
              </a:spcAft>
              <a:buClr>
                <a:srgbClr val="4285F4"/>
              </a:buClr>
              <a:buFont typeface="Wingdings" panose="05000000000000000000" pitchFamily="2" charset="2"/>
              <a:buChar char="§"/>
            </a:pP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예정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확인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보류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완료 등 진행상태를 수시로 설정 가능하고</a:t>
            </a:r>
            <a:r>
              <a:rPr lang="en-US" altLang="ko-KR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pc="-70" dirty="0">
                <a:ln>
                  <a:solidFill>
                    <a:srgbClr val="28405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그래프로 한 눈에 진행상황을 파악</a:t>
            </a:r>
            <a:endParaRPr lang="ko-KR" altLang="en-US" sz="1100" spc="-70" dirty="0">
              <a:ln>
                <a:solidFill>
                  <a:srgbClr val="284052">
                    <a:alpha val="0"/>
                  </a:srgb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DB8885C-BBE6-4812-A3E8-5353A25FD43B}"/>
              </a:ext>
            </a:extLst>
          </p:cNvPr>
          <p:cNvGrpSpPr/>
          <p:nvPr/>
        </p:nvGrpSpPr>
        <p:grpSpPr>
          <a:xfrm>
            <a:off x="643805" y="2733829"/>
            <a:ext cx="6942898" cy="3975419"/>
            <a:chOff x="1153361" y="3249885"/>
            <a:chExt cx="6223787" cy="3563665"/>
          </a:xfrm>
        </p:grpSpPr>
        <p:pic>
          <p:nvPicPr>
            <p:cNvPr id="22" name="그래픽 21">
              <a:extLst>
                <a:ext uri="{FF2B5EF4-FFF2-40B4-BE49-F238E27FC236}">
                  <a16:creationId xmlns:a16="http://schemas.microsoft.com/office/drawing/2014/main" id="{0483D458-A3AF-4D25-BC69-44F85409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3361" y="3249885"/>
              <a:ext cx="6223787" cy="3563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98751A80-D982-40D0-ACFD-076B5B7EB9E8}"/>
                </a:ext>
              </a:extLst>
            </p:cNvPr>
            <p:cNvGrpSpPr/>
            <p:nvPr/>
          </p:nvGrpSpPr>
          <p:grpSpPr>
            <a:xfrm>
              <a:off x="1794531" y="3360011"/>
              <a:ext cx="4936469" cy="3053489"/>
              <a:chOff x="1698042" y="3405962"/>
              <a:chExt cx="5002783" cy="3055795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2816D800-E421-4DB8-88F3-0E92EBB88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8042" y="3405962"/>
                <a:ext cx="5002783" cy="3055795"/>
              </a:xfrm>
              <a:prstGeom prst="rect">
                <a:avLst/>
              </a:prstGeom>
            </p:spPr>
          </p:pic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83C6EEFD-AB00-4001-9F91-726499001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1126" y="3440561"/>
                <a:ext cx="202528" cy="180025"/>
              </a:xfrm>
              <a:prstGeom prst="rect">
                <a:avLst/>
              </a:prstGeom>
            </p:spPr>
          </p:pic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81468DA2-F8E0-44B8-B5AA-99425907E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7612" y="4352265"/>
                <a:ext cx="176696" cy="82709"/>
              </a:xfrm>
              <a:prstGeom prst="rect">
                <a:avLst/>
              </a:prstGeom>
            </p:spPr>
          </p:pic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F8D55DC4-76B0-4818-9C6A-39207497F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7612" y="4638015"/>
                <a:ext cx="176696" cy="82709"/>
              </a:xfrm>
              <a:prstGeom prst="rect">
                <a:avLst/>
              </a:prstGeom>
            </p:spPr>
          </p:pic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9E1F58B8-C9FC-498A-83BE-26D4F4859D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7612" y="4930115"/>
                <a:ext cx="176696" cy="82709"/>
              </a:xfrm>
              <a:prstGeom prst="rect">
                <a:avLst/>
              </a:prstGeom>
            </p:spPr>
          </p:pic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38BBF625-5E9B-4624-8CC8-851139086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7612" y="5212690"/>
                <a:ext cx="176696" cy="82709"/>
              </a:xfrm>
              <a:prstGeom prst="rect">
                <a:avLst/>
              </a:prstGeom>
            </p:spPr>
          </p:pic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AB0B5D21-A121-4FC7-B514-C2D752561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7612" y="4072938"/>
                <a:ext cx="176696" cy="82709"/>
              </a:xfrm>
              <a:prstGeom prst="rect">
                <a:avLst/>
              </a:prstGeom>
            </p:spPr>
          </p:pic>
        </p:grpSp>
      </p:grpSp>
      <p:pic>
        <p:nvPicPr>
          <p:cNvPr id="24" name="그래픽 23">
            <a:extLst>
              <a:ext uri="{FF2B5EF4-FFF2-40B4-BE49-F238E27FC236}">
                <a16:creationId xmlns:a16="http://schemas.microsoft.com/office/drawing/2014/main" id="{980542FF-4043-4F27-8A6E-54470C2FA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4238" y="2729431"/>
            <a:ext cx="1963039" cy="3970027"/>
          </a:xfrm>
          <a:prstGeom prst="rect">
            <a:avLst/>
          </a:prstGeom>
          <a:effectLst>
            <a:outerShdw blurRad="88900" dist="254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DAD79C3-BB09-F495-6E21-3C4747E15C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6961" y="2896121"/>
            <a:ext cx="5529288" cy="341168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35B2F3C-A86B-6F5E-174E-B58732698D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4678" y="2831594"/>
            <a:ext cx="1741752" cy="3771612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EB018214-A790-492E-A143-B35167AD23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1571" y="2727478"/>
            <a:ext cx="1965706" cy="39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97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857155_TF16411120" id="{FEB5236D-57EF-43D2-B080-92C2C8769E0C}" vid="{B5E84DC6-B0ED-40D1-9933-8E3ABAE58C20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960AAC9CB38E4D8644DE30D1FEB539" ma:contentTypeVersion="19" ma:contentTypeDescription="Create a new document." ma:contentTypeScope="" ma:versionID="2bead677cef3b09207ed509027f3cc3e">
  <xsd:schema xmlns:xsd="http://www.w3.org/2001/XMLSchema" xmlns:xs="http://www.w3.org/2001/XMLSchema" xmlns:p="http://schemas.microsoft.com/office/2006/metadata/properties" xmlns:ns1="http://schemas.microsoft.com/sharepoint/v3" xmlns:ns3="3d66f52e-af98-460a-93ca-ddf37d61e5d6" xmlns:ns4="34f92d76-972f-40f7-83ba-9ff99395c1e2" targetNamespace="http://schemas.microsoft.com/office/2006/metadata/properties" ma:root="true" ma:fieldsID="295acc4d4c993f921b621d6233a89d61" ns1:_="" ns3:_="" ns4:_="">
    <xsd:import namespace="http://schemas.microsoft.com/sharepoint/v3"/>
    <xsd:import namespace="3d66f52e-af98-460a-93ca-ddf37d61e5d6"/>
    <xsd:import namespace="34f92d76-972f-40f7-83ba-9ff99395c1e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_STS_x0020_Hashtags" minOccurs="0"/>
                <xsd:element ref="ns3:_STS_x0020_AppliedHashtags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6f52e-af98-460a-93ca-ddf37d61e5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2" nillable="true" ma:displayName="Last Shared By Time" ma:description="" ma:hidden="true" ma:internalName="LastSharedByTime" ma:readOnly="true">
      <xsd:simpleType>
        <xsd:restriction base="dms:DateTime"/>
      </xsd:simpleType>
    </xsd:element>
    <xsd:element name="_STS_x0020_AppliedHashtags" ma:index="17" nillable="true" ma:displayName="Applied Hashtags" ma:description="" ma:internalName="_STS_x0020_AppliedHashtags" ma:readOnly="true" ma:showField="Titl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92d76-972f-40f7-83ba-9ff99395c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_STS_x0020_Hashtags" ma:index="16" nillable="true" ma:displayName="Hashtags" ma:description="" ma:list="{02514a76-954f-4a58-a108-ce755d61aca7}" ma:internalName="_STS_x0020_Hashtags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9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STS_x0020_Hashtags xmlns="34f92d76-972f-40f7-83ba-9ff99395c1e2"/>
    <_ip_UnifiedCompliancePolicyProperties xmlns="http://schemas.microsoft.com/sharepoint/v3" xsi:nil="true"/>
    <MediaServiceKeyPoints xmlns="34f92d76-972f-40f7-83ba-9ff99395c1e2" xsi:nil="true"/>
  </documentManagement>
</p:properties>
</file>

<file path=customXml/itemProps1.xml><?xml version="1.0" encoding="utf-8"?>
<ds:datastoreItem xmlns:ds="http://schemas.openxmlformats.org/officeDocument/2006/customXml" ds:itemID="{ED8C8AB5-384A-46A7-8A1F-A6A91F154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d66f52e-af98-460a-93ca-ddf37d61e5d6"/>
    <ds:schemaRef ds:uri="34f92d76-972f-40f7-83ba-9ff99395c1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596F9F-BD71-4894-B68F-EE12B0B747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74C58F-4A19-4194-A5AC-1B7A48193F3B}">
  <ds:schemaRefs>
    <ds:schemaRef ds:uri="http://purl.org/dc/elements/1.1/"/>
    <ds:schemaRef ds:uri="http://schemas.microsoft.com/office/2006/metadata/properties"/>
    <ds:schemaRef ds:uri="3d66f52e-af98-460a-93ca-ddf37d61e5d6"/>
    <ds:schemaRef ds:uri="34f92d76-972f-40f7-83ba-9ff99395c1e2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온라인을 안전하게 유지하는 4가지 방법</Template>
  <TotalTime>3433</TotalTime>
  <Words>2227</Words>
  <Application>Microsoft Office PowerPoint</Application>
  <PresentationFormat>사용자 지정</PresentationFormat>
  <Paragraphs>381</Paragraphs>
  <Slides>32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32</vt:i4>
      </vt:variant>
    </vt:vector>
  </HeadingPairs>
  <TitlesOfParts>
    <vt:vector size="41" baseType="lpstr">
      <vt:lpstr>나눔고딕</vt:lpstr>
      <vt:lpstr>나눔고딕 ExtraBold</vt:lpstr>
      <vt:lpstr>나눔고딕 Light</vt:lpstr>
      <vt:lpstr>Malgun Gothic</vt:lpstr>
      <vt:lpstr>Malgun Gothic</vt:lpstr>
      <vt:lpstr>Adobe Hebrew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유정 김</cp:lastModifiedBy>
  <cp:revision>168</cp:revision>
  <dcterms:created xsi:type="dcterms:W3CDTF">2021-02-04T06:32:04Z</dcterms:created>
  <dcterms:modified xsi:type="dcterms:W3CDTF">2024-04-01T01:43:58Z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0x01010043960AAC9CB38E4D8644DE30D1FEB539</vt:lpwstr>
  </property>
</Properties>
</file>